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5"/>
  </p:notesMasterIdLst>
  <p:sldIdLst>
    <p:sldId id="256" r:id="rId5"/>
    <p:sldId id="257" r:id="rId6"/>
    <p:sldId id="304" r:id="rId7"/>
    <p:sldId id="412" r:id="rId8"/>
    <p:sldId id="258" r:id="rId9"/>
    <p:sldId id="263" r:id="rId10"/>
    <p:sldId id="264" r:id="rId11"/>
    <p:sldId id="265" r:id="rId12"/>
    <p:sldId id="266" r:id="rId13"/>
    <p:sldId id="293" r:id="rId14"/>
    <p:sldId id="267" r:id="rId15"/>
    <p:sldId id="268" r:id="rId16"/>
    <p:sldId id="269" r:id="rId17"/>
    <p:sldId id="401" r:id="rId18"/>
    <p:sldId id="400" r:id="rId19"/>
    <p:sldId id="399" r:id="rId20"/>
    <p:sldId id="387" r:id="rId21"/>
    <p:sldId id="388" r:id="rId22"/>
    <p:sldId id="391" r:id="rId23"/>
    <p:sldId id="392" r:id="rId24"/>
    <p:sldId id="393" r:id="rId25"/>
    <p:sldId id="394" r:id="rId26"/>
    <p:sldId id="397" r:id="rId27"/>
    <p:sldId id="395" r:id="rId28"/>
    <p:sldId id="396" r:id="rId29"/>
    <p:sldId id="398"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59" r:id="rId47"/>
    <p:sldId id="286" r:id="rId48"/>
    <p:sldId id="287" r:id="rId49"/>
    <p:sldId id="288" r:id="rId50"/>
    <p:sldId id="402" r:id="rId51"/>
    <p:sldId id="410" r:id="rId52"/>
    <p:sldId id="289" r:id="rId53"/>
    <p:sldId id="403" r:id="rId54"/>
    <p:sldId id="411" r:id="rId55"/>
    <p:sldId id="290" r:id="rId56"/>
    <p:sldId id="291" r:id="rId57"/>
    <p:sldId id="405" r:id="rId58"/>
    <p:sldId id="404" r:id="rId59"/>
    <p:sldId id="292" r:id="rId60"/>
    <p:sldId id="406" r:id="rId61"/>
    <p:sldId id="407" r:id="rId62"/>
    <p:sldId id="408" r:id="rId63"/>
    <p:sldId id="409" r:id="rId64"/>
    <p:sldId id="260" r:id="rId65"/>
    <p:sldId id="413" r:id="rId66"/>
    <p:sldId id="414" r:id="rId67"/>
    <p:sldId id="415" r:id="rId68"/>
    <p:sldId id="416" r:id="rId69"/>
    <p:sldId id="420" r:id="rId70"/>
    <p:sldId id="417" r:id="rId71"/>
    <p:sldId id="419" r:id="rId72"/>
    <p:sldId id="261" r:id="rId73"/>
    <p:sldId id="26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6" autoAdjust="0"/>
    <p:restoredTop sz="80729" autoAdjust="0"/>
  </p:normalViewPr>
  <p:slideViewPr>
    <p:cSldViewPr snapToGrid="0">
      <p:cViewPr varScale="1">
        <p:scale>
          <a:sx n="92" d="100"/>
          <a:sy n="92" d="100"/>
        </p:scale>
        <p:origin x="46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2D1D0-61AC-46CD-8097-A4C942178D21}"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84131-AC7F-447A-9557-D76C036BDE23}" type="slidenum">
              <a:rPr lang="en-US" smtClean="0"/>
              <a:t>‹#›</a:t>
            </a:fld>
            <a:endParaRPr lang="en-US"/>
          </a:p>
        </p:txBody>
      </p:sp>
    </p:spTree>
    <p:extLst>
      <p:ext uri="{BB962C8B-B14F-4D97-AF65-F5344CB8AC3E}">
        <p14:creationId xmlns:p14="http://schemas.microsoft.com/office/powerpoint/2010/main" val="2903601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https://allaboutdynamic.com/2020/07/07/runas-function-method-in-dynamics-365-finance-operations/</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21</a:t>
            </a:fld>
            <a:endParaRPr lang="en-US"/>
          </a:p>
        </p:txBody>
      </p:sp>
    </p:spTree>
    <p:extLst>
      <p:ext uri="{BB962C8B-B14F-4D97-AF65-F5344CB8AC3E}">
        <p14:creationId xmlns:p14="http://schemas.microsoft.com/office/powerpoint/2010/main" val="3148507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55</a:t>
            </a:fld>
            <a:endParaRPr lang="en-US"/>
          </a:p>
        </p:txBody>
      </p:sp>
    </p:spTree>
    <p:extLst>
      <p:ext uri="{BB962C8B-B14F-4D97-AF65-F5344CB8AC3E}">
        <p14:creationId xmlns:p14="http://schemas.microsoft.com/office/powerpoint/2010/main" val="1902870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56</a:t>
            </a:fld>
            <a:endParaRPr lang="en-US"/>
          </a:p>
        </p:txBody>
      </p:sp>
    </p:spTree>
    <p:extLst>
      <p:ext uri="{BB962C8B-B14F-4D97-AF65-F5344CB8AC3E}">
        <p14:creationId xmlns:p14="http://schemas.microsoft.com/office/powerpoint/2010/main" val="3321704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57</a:t>
            </a:fld>
            <a:endParaRPr lang="en-US"/>
          </a:p>
        </p:txBody>
      </p:sp>
    </p:spTree>
    <p:extLst>
      <p:ext uri="{BB962C8B-B14F-4D97-AF65-F5344CB8AC3E}">
        <p14:creationId xmlns:p14="http://schemas.microsoft.com/office/powerpoint/2010/main" val="2421591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58</a:t>
            </a:fld>
            <a:endParaRPr lang="en-US"/>
          </a:p>
        </p:txBody>
      </p:sp>
    </p:spTree>
    <p:extLst>
      <p:ext uri="{BB962C8B-B14F-4D97-AF65-F5344CB8AC3E}">
        <p14:creationId xmlns:p14="http://schemas.microsoft.com/office/powerpoint/2010/main" val="648351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59</a:t>
            </a:fld>
            <a:endParaRPr lang="en-US"/>
          </a:p>
        </p:txBody>
      </p:sp>
    </p:spTree>
    <p:extLst>
      <p:ext uri="{BB962C8B-B14F-4D97-AF65-F5344CB8AC3E}">
        <p14:creationId xmlns:p14="http://schemas.microsoft.com/office/powerpoint/2010/main" val="3003178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https://jatomas.com/en/2020/05/02/dark-mode-visual-studio-x-code-editor/</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60</a:t>
            </a:fld>
            <a:endParaRPr lang="en-US"/>
          </a:p>
        </p:txBody>
      </p:sp>
    </p:spTree>
    <p:extLst>
      <p:ext uri="{BB962C8B-B14F-4D97-AF65-F5344CB8AC3E}">
        <p14:creationId xmlns:p14="http://schemas.microsoft.com/office/powerpoint/2010/main" val="7415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table extension</a:t>
            </a:r>
          </a:p>
        </p:txBody>
      </p:sp>
      <p:sp>
        <p:nvSpPr>
          <p:cNvPr id="4" name="Slide Number Placeholder 3"/>
          <p:cNvSpPr>
            <a:spLocks noGrp="1"/>
          </p:cNvSpPr>
          <p:nvPr>
            <p:ph type="sldNum" sz="quarter" idx="5"/>
          </p:nvPr>
        </p:nvSpPr>
        <p:spPr/>
        <p:txBody>
          <a:bodyPr/>
          <a:lstStyle/>
          <a:p>
            <a:fld id="{00284131-AC7F-447A-9557-D76C036BDE23}" type="slidenum">
              <a:rPr lang="en-US" smtClean="0"/>
              <a:t>65</a:t>
            </a:fld>
            <a:endParaRPr lang="en-US"/>
          </a:p>
        </p:txBody>
      </p:sp>
    </p:spTree>
    <p:extLst>
      <p:ext uri="{BB962C8B-B14F-4D97-AF65-F5344CB8AC3E}">
        <p14:creationId xmlns:p14="http://schemas.microsoft.com/office/powerpoint/2010/main" val="3737818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table extension</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66</a:t>
            </a:fld>
            <a:endParaRPr lang="en-US"/>
          </a:p>
        </p:txBody>
      </p:sp>
    </p:spTree>
    <p:extLst>
      <p:ext uri="{BB962C8B-B14F-4D97-AF65-F5344CB8AC3E}">
        <p14:creationId xmlns:p14="http://schemas.microsoft.com/office/powerpoint/2010/main" val="397156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table class extension</a:t>
            </a:r>
          </a:p>
        </p:txBody>
      </p:sp>
      <p:sp>
        <p:nvSpPr>
          <p:cNvPr id="4" name="Slide Number Placeholder 3"/>
          <p:cNvSpPr>
            <a:spLocks noGrp="1"/>
          </p:cNvSpPr>
          <p:nvPr>
            <p:ph type="sldNum" sz="quarter" idx="5"/>
          </p:nvPr>
        </p:nvSpPr>
        <p:spPr/>
        <p:txBody>
          <a:bodyPr/>
          <a:lstStyle/>
          <a:p>
            <a:fld id="{00284131-AC7F-447A-9557-D76C036BDE23}" type="slidenum">
              <a:rPr lang="en-US" smtClean="0"/>
              <a:t>67</a:t>
            </a:fld>
            <a:endParaRPr lang="en-US"/>
          </a:p>
        </p:txBody>
      </p:sp>
    </p:spTree>
    <p:extLst>
      <p:ext uri="{BB962C8B-B14F-4D97-AF65-F5344CB8AC3E}">
        <p14:creationId xmlns:p14="http://schemas.microsoft.com/office/powerpoint/2010/main" val="2650260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table class extension</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68</a:t>
            </a:fld>
            <a:endParaRPr lang="en-US"/>
          </a:p>
        </p:txBody>
      </p:sp>
    </p:spTree>
    <p:extLst>
      <p:ext uri="{BB962C8B-B14F-4D97-AF65-F5344CB8AC3E}">
        <p14:creationId xmlns:p14="http://schemas.microsoft.com/office/powerpoint/2010/main" val="258674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https://allaboutdynamic.com/</a:t>
            </a:r>
          </a:p>
        </p:txBody>
      </p:sp>
      <p:sp>
        <p:nvSpPr>
          <p:cNvPr id="4" name="Slide Number Placeholder 3"/>
          <p:cNvSpPr>
            <a:spLocks noGrp="1"/>
          </p:cNvSpPr>
          <p:nvPr>
            <p:ph type="sldNum" sz="quarter" idx="5"/>
          </p:nvPr>
        </p:nvSpPr>
        <p:spPr/>
        <p:txBody>
          <a:bodyPr/>
          <a:lstStyle/>
          <a:p>
            <a:fld id="{00284131-AC7F-447A-9557-D76C036BDE23}" type="slidenum">
              <a:rPr lang="en-US" smtClean="0"/>
              <a:t>22</a:t>
            </a:fld>
            <a:endParaRPr lang="en-US"/>
          </a:p>
        </p:txBody>
      </p:sp>
    </p:spTree>
    <p:extLst>
      <p:ext uri="{BB962C8B-B14F-4D97-AF65-F5344CB8AC3E}">
        <p14:creationId xmlns:p14="http://schemas.microsoft.com/office/powerpoint/2010/main" val="114733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https://blog.simonw.se/getting-an-access-token-for-azuread-using-powershell-and-device-login-flow/</a:t>
            </a:r>
          </a:p>
        </p:txBody>
      </p:sp>
      <p:sp>
        <p:nvSpPr>
          <p:cNvPr id="4" name="Slide Number Placeholder 3"/>
          <p:cNvSpPr>
            <a:spLocks noGrp="1"/>
          </p:cNvSpPr>
          <p:nvPr>
            <p:ph type="sldNum" sz="quarter" idx="5"/>
          </p:nvPr>
        </p:nvSpPr>
        <p:spPr/>
        <p:txBody>
          <a:bodyPr/>
          <a:lstStyle/>
          <a:p>
            <a:fld id="{00284131-AC7F-447A-9557-D76C036BDE23}" type="slidenum">
              <a:rPr lang="en-US" smtClean="0"/>
              <a:t>32</a:t>
            </a:fld>
            <a:endParaRPr lang="en-US"/>
          </a:p>
        </p:txBody>
      </p:sp>
    </p:spTree>
    <p:extLst>
      <p:ext uri="{BB962C8B-B14F-4D97-AF65-F5344CB8AC3E}">
        <p14:creationId xmlns:p14="http://schemas.microsoft.com/office/powerpoint/2010/main" val="1333723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https://blog.simonw.se/getting-an-access-token-for-azuread-using-powershell-and-device-login-flow/</a:t>
            </a:r>
          </a:p>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33</a:t>
            </a:fld>
            <a:endParaRPr lang="en-US"/>
          </a:p>
        </p:txBody>
      </p:sp>
    </p:spTree>
    <p:extLst>
      <p:ext uri="{BB962C8B-B14F-4D97-AF65-F5344CB8AC3E}">
        <p14:creationId xmlns:p14="http://schemas.microsoft.com/office/powerpoint/2010/main" val="152386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http://www.atomicax.com/article/d365fotools-and-vs2017-manhattan-project</a:t>
            </a:r>
          </a:p>
        </p:txBody>
      </p:sp>
      <p:sp>
        <p:nvSpPr>
          <p:cNvPr id="4" name="Slide Number Placeholder 3"/>
          <p:cNvSpPr>
            <a:spLocks noGrp="1"/>
          </p:cNvSpPr>
          <p:nvPr>
            <p:ph type="sldNum" sz="quarter" idx="5"/>
          </p:nvPr>
        </p:nvSpPr>
        <p:spPr/>
        <p:txBody>
          <a:bodyPr/>
          <a:lstStyle/>
          <a:p>
            <a:fld id="{00284131-AC7F-447A-9557-D76C036BDE23}" type="slidenum">
              <a:rPr lang="en-US" smtClean="0"/>
              <a:t>46</a:t>
            </a:fld>
            <a:endParaRPr lang="en-US"/>
          </a:p>
        </p:txBody>
      </p:sp>
    </p:spTree>
    <p:extLst>
      <p:ext uri="{BB962C8B-B14F-4D97-AF65-F5344CB8AC3E}">
        <p14:creationId xmlns:p14="http://schemas.microsoft.com/office/powerpoint/2010/main" val="111593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http://www.atomicax.com/article/d365fotools-and-vs2017-manhattan-project</a:t>
            </a:r>
          </a:p>
        </p:txBody>
      </p:sp>
      <p:sp>
        <p:nvSpPr>
          <p:cNvPr id="4" name="Slide Number Placeholder 3"/>
          <p:cNvSpPr>
            <a:spLocks noGrp="1"/>
          </p:cNvSpPr>
          <p:nvPr>
            <p:ph type="sldNum" sz="quarter" idx="5"/>
          </p:nvPr>
        </p:nvSpPr>
        <p:spPr/>
        <p:txBody>
          <a:bodyPr/>
          <a:lstStyle/>
          <a:p>
            <a:fld id="{00284131-AC7F-447A-9557-D76C036BDE23}" type="slidenum">
              <a:rPr lang="en-US" smtClean="0"/>
              <a:t>47</a:t>
            </a:fld>
            <a:endParaRPr lang="en-US"/>
          </a:p>
        </p:txBody>
      </p:sp>
    </p:spTree>
    <p:extLst>
      <p:ext uri="{BB962C8B-B14F-4D97-AF65-F5344CB8AC3E}">
        <p14:creationId xmlns:p14="http://schemas.microsoft.com/office/powerpoint/2010/main" val="2892336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http://www.atomicax.com/article/d365fotools-and-vs2017-manhattan-project</a:t>
            </a:r>
          </a:p>
        </p:txBody>
      </p:sp>
      <p:sp>
        <p:nvSpPr>
          <p:cNvPr id="4" name="Slide Number Placeholder 3"/>
          <p:cNvSpPr>
            <a:spLocks noGrp="1"/>
          </p:cNvSpPr>
          <p:nvPr>
            <p:ph type="sldNum" sz="quarter" idx="5"/>
          </p:nvPr>
        </p:nvSpPr>
        <p:spPr/>
        <p:txBody>
          <a:bodyPr/>
          <a:lstStyle/>
          <a:p>
            <a:fld id="{00284131-AC7F-447A-9557-D76C036BDE23}" type="slidenum">
              <a:rPr lang="en-US" smtClean="0"/>
              <a:t>48</a:t>
            </a:fld>
            <a:endParaRPr lang="en-US"/>
          </a:p>
        </p:txBody>
      </p:sp>
    </p:spTree>
    <p:extLst>
      <p:ext uri="{BB962C8B-B14F-4D97-AF65-F5344CB8AC3E}">
        <p14:creationId xmlns:p14="http://schemas.microsoft.com/office/powerpoint/2010/main" val="410829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53</a:t>
            </a:fld>
            <a:endParaRPr lang="en-US"/>
          </a:p>
        </p:txBody>
      </p:sp>
    </p:spTree>
    <p:extLst>
      <p:ext uri="{BB962C8B-B14F-4D97-AF65-F5344CB8AC3E}">
        <p14:creationId xmlns:p14="http://schemas.microsoft.com/office/powerpoint/2010/main" val="352797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84131-AC7F-447A-9557-D76C036BDE23}" type="slidenum">
              <a:rPr lang="en-US" smtClean="0"/>
              <a:t>54</a:t>
            </a:fld>
            <a:endParaRPr lang="en-US"/>
          </a:p>
        </p:txBody>
      </p:sp>
    </p:spTree>
    <p:extLst>
      <p:ext uri="{BB962C8B-B14F-4D97-AF65-F5344CB8AC3E}">
        <p14:creationId xmlns:p14="http://schemas.microsoft.com/office/powerpoint/2010/main" val="1620659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0252-4A24-477A-A8ED-DF717B2AB8D5}"/>
              </a:ext>
            </a:extLst>
          </p:cNvPr>
          <p:cNvSpPr>
            <a:spLocks noGrp="1"/>
          </p:cNvSpPr>
          <p:nvPr>
            <p:ph type="ctrTitle"/>
          </p:nvPr>
        </p:nvSpPr>
        <p:spPr>
          <a:xfrm>
            <a:off x="1520072" y="1885688"/>
            <a:ext cx="9144000" cy="2387600"/>
          </a:xfrm>
        </p:spPr>
        <p:txBody>
          <a:bodyPr anchor="b"/>
          <a:lstStyle>
            <a:lvl1pPr algn="ctr">
              <a:defRPr sz="6000" b="1">
                <a:solidFill>
                  <a:schemeClr val="bg1"/>
                </a:solidFill>
                <a:latin typeface="Poppins" panose="00000500000000000000" pitchFamily="2" charset="0"/>
                <a:cs typeface="Poppins" panose="000005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0588AD7A-0098-4CA3-A17E-7A88B9E4D070}"/>
              </a:ext>
            </a:extLst>
          </p:cNvPr>
          <p:cNvSpPr>
            <a:spLocks noGrp="1"/>
          </p:cNvSpPr>
          <p:nvPr>
            <p:ph type="subTitle" idx="1"/>
          </p:nvPr>
        </p:nvSpPr>
        <p:spPr>
          <a:xfrm>
            <a:off x="1520072" y="4373315"/>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descr="Text, logo&#10;&#10;Description automatically generated">
            <a:extLst>
              <a:ext uri="{FF2B5EF4-FFF2-40B4-BE49-F238E27FC236}">
                <a16:creationId xmlns:a16="http://schemas.microsoft.com/office/drawing/2014/main" id="{7AC5A463-A76B-48B4-8F44-E4234C783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3544" y="347971"/>
            <a:ext cx="5037056" cy="1161957"/>
          </a:xfrm>
          <a:prstGeom prst="rect">
            <a:avLst/>
          </a:prstGeom>
        </p:spPr>
      </p:pic>
      <p:sp>
        <p:nvSpPr>
          <p:cNvPr id="7" name="Slide Number Placeholder 6">
            <a:extLst>
              <a:ext uri="{FF2B5EF4-FFF2-40B4-BE49-F238E27FC236}">
                <a16:creationId xmlns:a16="http://schemas.microsoft.com/office/drawing/2014/main" id="{C4DCBAD7-7C66-4D6C-9BC0-19C9F04578E7}"/>
              </a:ext>
            </a:extLst>
          </p:cNvPr>
          <p:cNvSpPr>
            <a:spLocks noGrp="1"/>
          </p:cNvSpPr>
          <p:nvPr>
            <p:ph type="sldNum" sz="quarter" idx="12"/>
          </p:nvPr>
        </p:nvSpPr>
        <p:spPr/>
        <p:txBody>
          <a:bodyPr/>
          <a:lstStyle/>
          <a:p>
            <a:fld id="{9C407E9F-402D-41C4-B746-5DD0256C5C39}" type="slidenum">
              <a:rPr lang="en-US" smtClean="0"/>
              <a:pPr/>
              <a:t>‹#›</a:t>
            </a:fld>
            <a:endParaRPr lang="en-US" dirty="0"/>
          </a:p>
        </p:txBody>
      </p:sp>
    </p:spTree>
    <p:extLst>
      <p:ext uri="{BB962C8B-B14F-4D97-AF65-F5344CB8AC3E}">
        <p14:creationId xmlns:p14="http://schemas.microsoft.com/office/powerpoint/2010/main" val="425379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7" name="Title 1">
            <a:extLst>
              <a:ext uri="{FF2B5EF4-FFF2-40B4-BE49-F238E27FC236}">
                <a16:creationId xmlns:a16="http://schemas.microsoft.com/office/drawing/2014/main" id="{A06CA5B3-ED61-413E-A51F-129314B83B66}"/>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769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9" name="Title 1">
            <a:extLst>
              <a:ext uri="{FF2B5EF4-FFF2-40B4-BE49-F238E27FC236}">
                <a16:creationId xmlns:a16="http://schemas.microsoft.com/office/drawing/2014/main" id="{AE5C7149-2B59-43C7-BD46-DF5926206260}"/>
              </a:ext>
            </a:extLst>
          </p:cNvPr>
          <p:cNvSpPr>
            <a:spLocks noGrp="1"/>
          </p:cNvSpPr>
          <p:nvPr>
            <p:ph type="title" hasCustomPrompt="1"/>
          </p:nvPr>
        </p:nvSpPr>
        <p:spPr>
          <a:xfrm>
            <a:off x="831850" y="2418735"/>
            <a:ext cx="10515600" cy="2143740"/>
          </a:xfrm>
        </p:spPr>
        <p:txBody>
          <a:bodyPr anchor="ctr"/>
          <a:lstStyle>
            <a:lvl1pPr algn="ctr">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76772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6" name="Picture 5" descr="Text, logo&#10;&#10;Description automatically generated">
            <a:extLst>
              <a:ext uri="{FF2B5EF4-FFF2-40B4-BE49-F238E27FC236}">
                <a16:creationId xmlns:a16="http://schemas.microsoft.com/office/drawing/2014/main" id="{BAC7A143-6619-4ED9-AC63-3447B4B9C5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218615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Tree>
    <p:extLst>
      <p:ext uri="{BB962C8B-B14F-4D97-AF65-F5344CB8AC3E}">
        <p14:creationId xmlns:p14="http://schemas.microsoft.com/office/powerpoint/2010/main" val="421399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A357DD-178D-4A8F-9414-DACC702E9B1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2348C62F-DA34-4D35-B705-D3FED25B38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228B71B8-FBF0-4E2D-A385-3A7C95897EFA}"/>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8178079-8D44-4E3C-BB2C-9E301B9FBA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01E896C-FF2F-4039-A07C-8F078C355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DC949CCF-4CCB-4225-8A9A-17796B3F2F88}"/>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BE56B361-11D8-4905-AEC7-74C6378D02C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219E7A5B-EE9E-4864-8F9F-3F001C9F285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175956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51809A-5F5D-439D-A4B8-8D718EAE7B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9D01BCEF-54EB-4C7C-BDD5-EF31432EA5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628C016A-35BE-49EA-9A2F-9D594A573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67A987-EDB1-4368-BD55-5CF61D182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3FC1C-D836-4D85-83F4-8397146A3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ADD2C82-674F-4B16-B28F-47E0BE9360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CE27C55C-C689-4AD3-AE66-CF51365DDA55}"/>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4836203-3DB4-4173-8B83-5CBCBB75AC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65006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C7AF54-A7D1-4BFA-902B-36720896AC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80EA7AA4-8FD9-4B9E-ABFF-9C0856F389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
        <p:nvSpPr>
          <p:cNvPr id="11" name="Title 10">
            <a:extLst>
              <a:ext uri="{FF2B5EF4-FFF2-40B4-BE49-F238E27FC236}">
                <a16:creationId xmlns:a16="http://schemas.microsoft.com/office/drawing/2014/main" id="{C86BF9BF-948B-4299-BE04-5035A1CC72B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166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8365AA-77CC-446A-970F-5484D1B4BE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DDABA3FC-2E85-4CAD-8376-FD0304F544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
        <p:nvSpPr>
          <p:cNvPr id="2" name="Title 1">
            <a:extLst>
              <a:ext uri="{FF2B5EF4-FFF2-40B4-BE49-F238E27FC236}">
                <a16:creationId xmlns:a16="http://schemas.microsoft.com/office/drawing/2014/main" id="{B65616E2-50D0-49CD-BAAB-5692171D0C6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50215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3410BC-02F6-426C-8327-AFC05CAE61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0E41019B-8280-48F2-9557-DEDEF387D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A1520169-79E9-4A7B-A1B4-53D45C41BDC0}"/>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4CEABEE0-E57C-4447-85D9-4BCC1C125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FFFEB086-C251-45D5-BE50-0B84731853A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5CFDE75E-BC7E-42FF-ADA7-6DD6059A7DE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7" name="Picture 6">
            <a:extLst>
              <a:ext uri="{FF2B5EF4-FFF2-40B4-BE49-F238E27FC236}">
                <a16:creationId xmlns:a16="http://schemas.microsoft.com/office/drawing/2014/main" id="{C15A6FF9-68C3-4D5F-A0FB-C28DC70850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55200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5BFB-E12A-421E-81EA-49749249BB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0" name="Picture 9" descr="Text, logo&#10;&#10;Description automatically generated">
            <a:extLst>
              <a:ext uri="{FF2B5EF4-FFF2-40B4-BE49-F238E27FC236}">
                <a16:creationId xmlns:a16="http://schemas.microsoft.com/office/drawing/2014/main" id="{67A9F9A3-F48C-4A8A-A38A-DDAA3AE7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2250626-C7C3-4823-986F-FB484203FF55}"/>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06FE966-6C23-447E-A7FB-52462CDDE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90D9B-C140-41B3-972B-5C8EBB9D8B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5955072-B915-4227-AE1B-F7526299120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7" name="Slide Number Placeholder 6">
            <a:extLst>
              <a:ext uri="{FF2B5EF4-FFF2-40B4-BE49-F238E27FC236}">
                <a16:creationId xmlns:a16="http://schemas.microsoft.com/office/drawing/2014/main" id="{69A6A667-7DCB-4C7F-AF72-10D4D848A634}"/>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8" name="Picture 7">
            <a:extLst>
              <a:ext uri="{FF2B5EF4-FFF2-40B4-BE49-F238E27FC236}">
                <a16:creationId xmlns:a16="http://schemas.microsoft.com/office/drawing/2014/main" id="{53650329-C577-4886-BAB4-4EED6496B1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13236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95F90C7-B209-475D-B6E7-5A65A294B2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12" name="Picture 11" descr="Text, logo&#10;&#10;Description automatically generated">
            <a:extLst>
              <a:ext uri="{FF2B5EF4-FFF2-40B4-BE49-F238E27FC236}">
                <a16:creationId xmlns:a16="http://schemas.microsoft.com/office/drawing/2014/main" id="{9C4588AD-91EF-4D5A-8D99-4B8CF7C269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F2B135F4-CED2-4C45-9A4D-8DAAE0A11EA1}"/>
              </a:ext>
            </a:extLst>
          </p:cNvPr>
          <p:cNvSpPr>
            <a:spLocks noGrp="1"/>
          </p:cNvSpPr>
          <p:nvPr>
            <p:ph type="title" hasCustomPrompt="1"/>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B9F48F72-F09A-460B-8240-171984041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C1481-E7D5-4E11-9007-F028C50844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C7EF08-B750-41F6-920D-379E4C10B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027ED-1C76-4874-9B36-B89343D715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EB0681F-3E10-4F30-A658-3EDCA6961452}"/>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9" name="Slide Number Placeholder 8">
            <a:extLst>
              <a:ext uri="{FF2B5EF4-FFF2-40B4-BE49-F238E27FC236}">
                <a16:creationId xmlns:a16="http://schemas.microsoft.com/office/drawing/2014/main" id="{A518B4BC-59B7-44FA-870B-1C10827EE70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10" name="Picture 9">
            <a:extLst>
              <a:ext uri="{FF2B5EF4-FFF2-40B4-BE49-F238E27FC236}">
                <a16:creationId xmlns:a16="http://schemas.microsoft.com/office/drawing/2014/main" id="{2F6A71A9-EC6C-423D-BC71-706D9C78EC3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399253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7188CB-982D-4076-80B0-71B35FD2B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9" name="Picture 8" descr="Text, logo&#10;&#10;Description automatically generated">
            <a:extLst>
              <a:ext uri="{FF2B5EF4-FFF2-40B4-BE49-F238E27FC236}">
                <a16:creationId xmlns:a16="http://schemas.microsoft.com/office/drawing/2014/main" id="{2A0C6D7B-D7C4-41D0-93F2-A8399BC4F4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pic>
        <p:nvPicPr>
          <p:cNvPr id="7" name="Picture 6">
            <a:extLst>
              <a:ext uri="{FF2B5EF4-FFF2-40B4-BE49-F238E27FC236}">
                <a16:creationId xmlns:a16="http://schemas.microsoft.com/office/drawing/2014/main" id="{A33DDD76-0D7F-4C6B-B6BF-B70CF6624D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772333"/>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89376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DB9B4-6194-482E-A791-D9BC042852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8" name="Picture 7" descr="Text, logo&#10;&#10;Description automatically generated">
            <a:extLst>
              <a:ext uri="{FF2B5EF4-FFF2-40B4-BE49-F238E27FC236}">
                <a16:creationId xmlns:a16="http://schemas.microsoft.com/office/drawing/2014/main" id="{09572107-055E-4097-B9D4-0AA9BD67D2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2" name="Title 1">
            <a:extLst>
              <a:ext uri="{FF2B5EF4-FFF2-40B4-BE49-F238E27FC236}">
                <a16:creationId xmlns:a16="http://schemas.microsoft.com/office/drawing/2014/main" id="{34F97F28-E0FD-469C-BAA3-28F32696E015}"/>
              </a:ext>
            </a:extLst>
          </p:cNvPr>
          <p:cNvSpPr>
            <a:spLocks noGrp="1"/>
          </p:cNvSpPr>
          <p:nvPr>
            <p:ph type="title" hasCustomPrompt="1"/>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7EF1A516-F570-406E-9042-65A139BB1AC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5" name="Slide Number Placeholder 4">
            <a:extLst>
              <a:ext uri="{FF2B5EF4-FFF2-40B4-BE49-F238E27FC236}">
                <a16:creationId xmlns:a16="http://schemas.microsoft.com/office/drawing/2014/main" id="{248231DE-5BC5-4026-9DDA-4DEB6E77638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pic>
        <p:nvPicPr>
          <p:cNvPr id="6" name="Picture 5">
            <a:extLst>
              <a:ext uri="{FF2B5EF4-FFF2-40B4-BE49-F238E27FC236}">
                <a16:creationId xmlns:a16="http://schemas.microsoft.com/office/drawing/2014/main" id="{B32FADC0-1C49-4764-9428-01EB3FD2104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92000" cy="143669"/>
          </a:xfrm>
          <a:prstGeom prst="rect">
            <a:avLst/>
          </a:prstGeom>
        </p:spPr>
      </p:pic>
    </p:spTree>
    <p:extLst>
      <p:ext uri="{BB962C8B-B14F-4D97-AF65-F5344CB8AC3E}">
        <p14:creationId xmlns:p14="http://schemas.microsoft.com/office/powerpoint/2010/main" val="7917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D3B34-DEEA-4B8C-ABEF-215829BAEF9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19"/>
            <a:ext cx="12192000" cy="688181"/>
          </a:xfrm>
          <a:prstGeom prst="rect">
            <a:avLst/>
          </a:prstGeom>
        </p:spPr>
      </p:pic>
      <p:pic>
        <p:nvPicPr>
          <p:cNvPr id="6" name="Picture 5" descr="Text, logo&#10;&#10;Description automatically generated">
            <a:extLst>
              <a:ext uri="{FF2B5EF4-FFF2-40B4-BE49-F238E27FC236}">
                <a16:creationId xmlns:a16="http://schemas.microsoft.com/office/drawing/2014/main" id="{1ACAE487-42CD-44B4-A3AB-61F2CD5545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645" y="6291012"/>
            <a:ext cx="1750142" cy="403726"/>
          </a:xfrm>
          <a:prstGeom prst="rect">
            <a:avLst/>
          </a:prstGeom>
        </p:spPr>
      </p:pic>
      <p:sp>
        <p:nvSpPr>
          <p:cNvPr id="3" name="Footer Placeholder 2">
            <a:extLst>
              <a:ext uri="{FF2B5EF4-FFF2-40B4-BE49-F238E27FC236}">
                <a16:creationId xmlns:a16="http://schemas.microsoft.com/office/drawing/2014/main" id="{30296E1A-C89A-4EB3-8078-66282B583A46}"/>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38924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6DDE3-C76D-4A80-9FE6-AA3E61231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45A8BA8-5E38-4648-A6BD-04D32B467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DB44EC45-6711-4846-93E8-4492FF44FA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11" name="Slide Number Placeholder 10">
            <a:extLst>
              <a:ext uri="{FF2B5EF4-FFF2-40B4-BE49-F238E27FC236}">
                <a16:creationId xmlns:a16="http://schemas.microsoft.com/office/drawing/2014/main" id="{769D19E8-389E-412B-A288-1BF4BDFAF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C407E9F-402D-41C4-B746-5DD0256C5C39}" type="slidenum">
              <a:rPr lang="en-US" smtClean="0"/>
              <a:pPr/>
              <a:t>‹#›</a:t>
            </a:fld>
            <a:endParaRPr lang="en-US" dirty="0"/>
          </a:p>
        </p:txBody>
      </p:sp>
      <p:sp>
        <p:nvSpPr>
          <p:cNvPr id="6" name="Footer Placeholder 4">
            <a:extLst>
              <a:ext uri="{FF2B5EF4-FFF2-40B4-BE49-F238E27FC236}">
                <a16:creationId xmlns:a16="http://schemas.microsoft.com/office/drawing/2014/main" id="{FC5AE9AD-5171-47E6-933D-1170422A582B}"/>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 2021 Dynamic Communities</a:t>
            </a:r>
          </a:p>
        </p:txBody>
      </p:sp>
    </p:spTree>
    <p:extLst>
      <p:ext uri="{BB962C8B-B14F-4D97-AF65-F5344CB8AC3E}">
        <p14:creationId xmlns:p14="http://schemas.microsoft.com/office/powerpoint/2010/main" val="2470985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9" r:id="rId8"/>
    <p:sldLayoutId id="2147483655" r:id="rId9"/>
    <p:sldLayoutId id="2147483660" r:id="rId10"/>
    <p:sldLayoutId id="2147483661" r:id="rId11"/>
    <p:sldLayoutId id="2147483662" r:id="rId12"/>
    <p:sldLayoutId id="2147483663" r:id="rId13"/>
    <p:sldLayoutId id="2147483656" r:id="rId14"/>
    <p:sldLayoutId id="2147483657" r:id="rId15"/>
  </p:sldLayoutIdLst>
  <p:txStyles>
    <p:titleStyle>
      <a:lvl1pPr algn="l" defTabSz="914400" rtl="0" eaLnBrk="1" latinLnBrk="0" hangingPunct="1">
        <a:lnSpc>
          <a:spcPct val="90000"/>
        </a:lnSpc>
        <a:spcBef>
          <a:spcPct val="0"/>
        </a:spcBef>
        <a:buNone/>
        <a:defRPr sz="4400" b="1" kern="1200">
          <a:solidFill>
            <a:srgbClr val="232832"/>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83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NathanClouseAX/CommunityPresentations/tree/master/202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hyperlink" Target="mailto:nclouse@envistacorp.com" TargetMode="Externa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TrudAX/TRUDUtilsD365" TargetMode="Externa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dynamics365/fin-ops-core/dev-itpro/dev-ref/xpp-business-run-time-functions" TargetMode="External"/><Relationship Id="rId2" Type="http://schemas.openxmlformats.org/officeDocument/2006/relationships/hyperlink" Target="http://www.atomicax.com/article/d365fotools-and-vs2017-manhattan-project"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jatomas.com/en/2020/05/02/dark-mode-visual-studio-x-code-editor/" TargetMode="External"/><Relationship Id="rId4" Type="http://schemas.openxmlformats.org/officeDocument/2006/relationships/hyperlink" Target="https://docs.microsoft.com/en-us/dynamics365/fin-ops-core/dev-itpro/dev-ref/xpp-string-run-time-function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132D-C6AF-4868-86BB-AFD11D730A41}"/>
              </a:ext>
            </a:extLst>
          </p:cNvPr>
          <p:cNvSpPr>
            <a:spLocks noGrp="1"/>
          </p:cNvSpPr>
          <p:nvPr>
            <p:ph type="ctrTitle"/>
          </p:nvPr>
        </p:nvSpPr>
        <p:spPr/>
        <p:txBody>
          <a:bodyPr>
            <a:normAutofit fontScale="90000"/>
          </a:bodyPr>
          <a:lstStyle/>
          <a:p>
            <a:r>
              <a:rPr lang="en-US" dirty="0"/>
              <a:t>X++ Development Tips and Tricks plus D365FO.Tools!</a:t>
            </a:r>
          </a:p>
        </p:txBody>
      </p:sp>
      <p:sp>
        <p:nvSpPr>
          <p:cNvPr id="3" name="Subtitle 2">
            <a:extLst>
              <a:ext uri="{FF2B5EF4-FFF2-40B4-BE49-F238E27FC236}">
                <a16:creationId xmlns:a16="http://schemas.microsoft.com/office/drawing/2014/main" id="{CBB849F4-389E-49C1-8FCC-78160B4DE3EB}"/>
              </a:ext>
            </a:extLst>
          </p:cNvPr>
          <p:cNvSpPr>
            <a:spLocks noGrp="1"/>
          </p:cNvSpPr>
          <p:nvPr>
            <p:ph type="subTitle" idx="1"/>
          </p:nvPr>
        </p:nvSpPr>
        <p:spPr/>
        <p:txBody>
          <a:bodyPr/>
          <a:lstStyle/>
          <a:p>
            <a:r>
              <a:rPr lang="en-US" dirty="0"/>
              <a:t>Re-Recording</a:t>
            </a:r>
          </a:p>
        </p:txBody>
      </p:sp>
    </p:spTree>
    <p:extLst>
      <p:ext uri="{BB962C8B-B14F-4D97-AF65-F5344CB8AC3E}">
        <p14:creationId xmlns:p14="http://schemas.microsoft.com/office/powerpoint/2010/main" val="2677310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3436-CC48-4387-BA88-ACBF938DA386}"/>
              </a:ext>
            </a:extLst>
          </p:cNvPr>
          <p:cNvSpPr>
            <a:spLocks noGrp="1"/>
          </p:cNvSpPr>
          <p:nvPr>
            <p:ph type="title"/>
          </p:nvPr>
        </p:nvSpPr>
        <p:spPr/>
        <p:txBody>
          <a:bodyPr/>
          <a:lstStyle/>
          <a:p>
            <a:r>
              <a:rPr lang="en-US" dirty="0"/>
              <a:t>Go To (Main Thing)</a:t>
            </a:r>
          </a:p>
        </p:txBody>
      </p:sp>
      <p:sp>
        <p:nvSpPr>
          <p:cNvPr id="3" name="Content Placeholder 2">
            <a:extLst>
              <a:ext uri="{FF2B5EF4-FFF2-40B4-BE49-F238E27FC236}">
                <a16:creationId xmlns:a16="http://schemas.microsoft.com/office/drawing/2014/main" id="{413207F4-F64C-46F8-8235-6112539ACF03}"/>
              </a:ext>
            </a:extLst>
          </p:cNvPr>
          <p:cNvSpPr>
            <a:spLocks noGrp="1"/>
          </p:cNvSpPr>
          <p:nvPr>
            <p:ph sz="half" idx="1"/>
          </p:nvPr>
        </p:nvSpPr>
        <p:spPr/>
        <p:txBody>
          <a:bodyPr/>
          <a:lstStyle/>
          <a:p>
            <a:r>
              <a:rPr lang="en-US" dirty="0"/>
              <a:t>Hit F9 in design view to go to the main thing for the item selected</a:t>
            </a:r>
          </a:p>
          <a:p>
            <a:r>
              <a:rPr lang="en-US" dirty="0"/>
              <a:t>F9 on a table extension will take you to the base table</a:t>
            </a:r>
          </a:p>
          <a:p>
            <a:r>
              <a:rPr lang="en-US" dirty="0"/>
              <a:t>F9 on a field will take you to the EDT</a:t>
            </a:r>
          </a:p>
          <a:p>
            <a:r>
              <a:rPr lang="en-US" dirty="0"/>
              <a:t>F9 on a field with a relationship will take you to the related table</a:t>
            </a:r>
          </a:p>
        </p:txBody>
      </p:sp>
      <p:sp>
        <p:nvSpPr>
          <p:cNvPr id="4" name="Content Placeholder 3">
            <a:extLst>
              <a:ext uri="{FF2B5EF4-FFF2-40B4-BE49-F238E27FC236}">
                <a16:creationId xmlns:a16="http://schemas.microsoft.com/office/drawing/2014/main" id="{F1F6B2B4-551F-4A03-BA18-3768E53296A1}"/>
              </a:ext>
            </a:extLst>
          </p:cNvPr>
          <p:cNvSpPr>
            <a:spLocks noGrp="1"/>
          </p:cNvSpPr>
          <p:nvPr>
            <p:ph sz="half" idx="2"/>
          </p:nvPr>
        </p:nvSpPr>
        <p:spPr/>
        <p:txBody>
          <a:bodyPr/>
          <a:lstStyle/>
          <a:p>
            <a:r>
              <a:rPr lang="en-US" dirty="0"/>
              <a:t>F9 on a field in a data entity will open the table/entity for that field</a:t>
            </a:r>
          </a:p>
          <a:p>
            <a:r>
              <a:rPr lang="en-US" dirty="0"/>
              <a:t>F9 on COC Extension Class will take you to the main class</a:t>
            </a:r>
          </a:p>
        </p:txBody>
      </p:sp>
      <p:pic>
        <p:nvPicPr>
          <p:cNvPr id="5" name="Picture 4">
            <a:extLst>
              <a:ext uri="{FF2B5EF4-FFF2-40B4-BE49-F238E27FC236}">
                <a16:creationId xmlns:a16="http://schemas.microsoft.com/office/drawing/2014/main" id="{FBB6F989-CF38-42CB-98E2-809CFBF2562E}"/>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3603295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2554-3847-43A5-80F0-A4516E5D6683}"/>
              </a:ext>
            </a:extLst>
          </p:cNvPr>
          <p:cNvSpPr>
            <a:spLocks noGrp="1"/>
          </p:cNvSpPr>
          <p:nvPr>
            <p:ph type="title"/>
          </p:nvPr>
        </p:nvSpPr>
        <p:spPr/>
        <p:txBody>
          <a:bodyPr/>
          <a:lstStyle/>
          <a:p>
            <a:r>
              <a:rPr lang="en-US" dirty="0"/>
              <a:t>Copy Event Handlers - Methods</a:t>
            </a:r>
          </a:p>
        </p:txBody>
      </p:sp>
      <p:sp>
        <p:nvSpPr>
          <p:cNvPr id="3" name="Content Placeholder 2">
            <a:extLst>
              <a:ext uri="{FF2B5EF4-FFF2-40B4-BE49-F238E27FC236}">
                <a16:creationId xmlns:a16="http://schemas.microsoft.com/office/drawing/2014/main" id="{6BF8BF02-1EE4-4E00-BE48-539E0EAADD4D}"/>
              </a:ext>
            </a:extLst>
          </p:cNvPr>
          <p:cNvSpPr>
            <a:spLocks noGrp="1"/>
          </p:cNvSpPr>
          <p:nvPr>
            <p:ph sz="half" idx="1"/>
          </p:nvPr>
        </p:nvSpPr>
        <p:spPr/>
        <p:txBody>
          <a:bodyPr/>
          <a:lstStyle/>
          <a:p>
            <a:r>
              <a:rPr lang="en-US" dirty="0"/>
              <a:t>In design view, expand methods, right click, copy event handler</a:t>
            </a:r>
          </a:p>
        </p:txBody>
      </p:sp>
      <p:pic>
        <p:nvPicPr>
          <p:cNvPr id="6" name="Content Placeholder 5">
            <a:extLst>
              <a:ext uri="{FF2B5EF4-FFF2-40B4-BE49-F238E27FC236}">
                <a16:creationId xmlns:a16="http://schemas.microsoft.com/office/drawing/2014/main" id="{2B2DD7AC-C12C-4771-AF6A-09E4AAF086F6}"/>
              </a:ext>
            </a:extLst>
          </p:cNvPr>
          <p:cNvPicPr>
            <a:picLocks noGrp="1" noChangeAspect="1"/>
          </p:cNvPicPr>
          <p:nvPr>
            <p:ph sz="half" idx="2"/>
          </p:nvPr>
        </p:nvPicPr>
        <p:blipFill>
          <a:blip r:embed="rId2"/>
          <a:stretch>
            <a:fillRect/>
          </a:stretch>
        </p:blipFill>
        <p:spPr>
          <a:xfrm>
            <a:off x="6172200" y="2158542"/>
            <a:ext cx="5181600" cy="3685504"/>
          </a:xfrm>
        </p:spPr>
      </p:pic>
      <p:pic>
        <p:nvPicPr>
          <p:cNvPr id="5" name="Picture 4">
            <a:extLst>
              <a:ext uri="{FF2B5EF4-FFF2-40B4-BE49-F238E27FC236}">
                <a16:creationId xmlns:a16="http://schemas.microsoft.com/office/drawing/2014/main" id="{65E8AF0C-F0C6-47BC-A513-FF1AB6759DCA}"/>
              </a:ext>
            </a:extLst>
          </p:cNvPr>
          <p:cNvPicPr>
            <a:picLocks noChangeAspect="1"/>
          </p:cNvPicPr>
          <p:nvPr/>
        </p:nvPicPr>
        <p:blipFill>
          <a:blip r:embed="rId3"/>
          <a:stretch>
            <a:fillRect/>
          </a:stretch>
        </p:blipFill>
        <p:spPr>
          <a:xfrm>
            <a:off x="11811048" y="-5436"/>
            <a:ext cx="380952" cy="380952"/>
          </a:xfrm>
          <a:prstGeom prst="rect">
            <a:avLst/>
          </a:prstGeom>
        </p:spPr>
      </p:pic>
    </p:spTree>
    <p:extLst>
      <p:ext uri="{BB962C8B-B14F-4D97-AF65-F5344CB8AC3E}">
        <p14:creationId xmlns:p14="http://schemas.microsoft.com/office/powerpoint/2010/main" val="76703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7F83-1EFF-46E0-92CE-E8C1BD0B2F06}"/>
              </a:ext>
            </a:extLst>
          </p:cNvPr>
          <p:cNvSpPr>
            <a:spLocks noGrp="1"/>
          </p:cNvSpPr>
          <p:nvPr>
            <p:ph type="title"/>
          </p:nvPr>
        </p:nvSpPr>
        <p:spPr/>
        <p:txBody>
          <a:bodyPr/>
          <a:lstStyle/>
          <a:p>
            <a:r>
              <a:rPr lang="en-US" dirty="0"/>
              <a:t>Copy Event Handler - Events</a:t>
            </a:r>
          </a:p>
        </p:txBody>
      </p:sp>
      <p:sp>
        <p:nvSpPr>
          <p:cNvPr id="3" name="Content Placeholder 2">
            <a:extLst>
              <a:ext uri="{FF2B5EF4-FFF2-40B4-BE49-F238E27FC236}">
                <a16:creationId xmlns:a16="http://schemas.microsoft.com/office/drawing/2014/main" id="{AD9BE11A-E071-424A-913C-C299ADD36431}"/>
              </a:ext>
            </a:extLst>
          </p:cNvPr>
          <p:cNvSpPr>
            <a:spLocks noGrp="1"/>
          </p:cNvSpPr>
          <p:nvPr>
            <p:ph sz="half" idx="1"/>
          </p:nvPr>
        </p:nvSpPr>
        <p:spPr/>
        <p:txBody>
          <a:bodyPr/>
          <a:lstStyle/>
          <a:p>
            <a:r>
              <a:rPr lang="en-US" dirty="0"/>
              <a:t>In design view, expand events, right click, copy event handler</a:t>
            </a:r>
          </a:p>
          <a:p>
            <a:endParaRPr lang="en-US" dirty="0"/>
          </a:p>
        </p:txBody>
      </p:sp>
      <p:pic>
        <p:nvPicPr>
          <p:cNvPr id="6" name="Content Placeholder 5">
            <a:extLst>
              <a:ext uri="{FF2B5EF4-FFF2-40B4-BE49-F238E27FC236}">
                <a16:creationId xmlns:a16="http://schemas.microsoft.com/office/drawing/2014/main" id="{4D532BDF-6FB6-4583-9640-1D3449EF69D6}"/>
              </a:ext>
            </a:extLst>
          </p:cNvPr>
          <p:cNvPicPr>
            <a:picLocks noGrp="1" noChangeAspect="1"/>
          </p:cNvPicPr>
          <p:nvPr>
            <p:ph sz="half" idx="2"/>
          </p:nvPr>
        </p:nvPicPr>
        <p:blipFill>
          <a:blip r:embed="rId2"/>
          <a:stretch>
            <a:fillRect/>
          </a:stretch>
        </p:blipFill>
        <p:spPr>
          <a:xfrm>
            <a:off x="6872524" y="2367960"/>
            <a:ext cx="3780952" cy="3266667"/>
          </a:xfrm>
        </p:spPr>
      </p:pic>
      <p:pic>
        <p:nvPicPr>
          <p:cNvPr id="5" name="Picture 4">
            <a:extLst>
              <a:ext uri="{FF2B5EF4-FFF2-40B4-BE49-F238E27FC236}">
                <a16:creationId xmlns:a16="http://schemas.microsoft.com/office/drawing/2014/main" id="{0624161C-C5B9-4833-B9CF-3867437B102A}"/>
              </a:ext>
            </a:extLst>
          </p:cNvPr>
          <p:cNvPicPr>
            <a:picLocks noChangeAspect="1"/>
          </p:cNvPicPr>
          <p:nvPr/>
        </p:nvPicPr>
        <p:blipFill>
          <a:blip r:embed="rId3"/>
          <a:stretch>
            <a:fillRect/>
          </a:stretch>
        </p:blipFill>
        <p:spPr>
          <a:xfrm>
            <a:off x="11811048" y="-5436"/>
            <a:ext cx="380952" cy="380952"/>
          </a:xfrm>
          <a:prstGeom prst="rect">
            <a:avLst/>
          </a:prstGeom>
        </p:spPr>
      </p:pic>
    </p:spTree>
    <p:extLst>
      <p:ext uri="{BB962C8B-B14F-4D97-AF65-F5344CB8AC3E}">
        <p14:creationId xmlns:p14="http://schemas.microsoft.com/office/powerpoint/2010/main" val="3143540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7346-D0FD-4A22-8BDB-65C58B7AE9C8}"/>
              </a:ext>
            </a:extLst>
          </p:cNvPr>
          <p:cNvSpPr>
            <a:spLocks noGrp="1"/>
          </p:cNvSpPr>
          <p:nvPr>
            <p:ph type="title"/>
          </p:nvPr>
        </p:nvSpPr>
        <p:spPr/>
        <p:txBody>
          <a:bodyPr/>
          <a:lstStyle/>
          <a:p>
            <a:r>
              <a:rPr lang="en-US" dirty="0"/>
              <a:t>Paste Special</a:t>
            </a:r>
          </a:p>
        </p:txBody>
      </p:sp>
      <p:sp>
        <p:nvSpPr>
          <p:cNvPr id="3" name="Content Placeholder 2">
            <a:extLst>
              <a:ext uri="{FF2B5EF4-FFF2-40B4-BE49-F238E27FC236}">
                <a16:creationId xmlns:a16="http://schemas.microsoft.com/office/drawing/2014/main" id="{490C4986-3B75-4C4E-A629-D9764EE7178A}"/>
              </a:ext>
            </a:extLst>
          </p:cNvPr>
          <p:cNvSpPr>
            <a:spLocks noGrp="1"/>
          </p:cNvSpPr>
          <p:nvPr>
            <p:ph sz="half" idx="1"/>
          </p:nvPr>
        </p:nvSpPr>
        <p:spPr/>
        <p:txBody>
          <a:bodyPr/>
          <a:lstStyle/>
          <a:p>
            <a:r>
              <a:rPr lang="en-US" dirty="0"/>
              <a:t>Edit &gt; Paste Special</a:t>
            </a:r>
          </a:p>
          <a:p>
            <a:r>
              <a:rPr lang="en-US" dirty="0"/>
              <a:t>XML as Class</a:t>
            </a:r>
          </a:p>
          <a:p>
            <a:r>
              <a:rPr lang="en-US" dirty="0"/>
              <a:t>JSON as Class</a:t>
            </a:r>
          </a:p>
          <a:p>
            <a:endParaRPr lang="en-US" dirty="0"/>
          </a:p>
        </p:txBody>
      </p:sp>
      <p:pic>
        <p:nvPicPr>
          <p:cNvPr id="6" name="Content Placeholder 5">
            <a:extLst>
              <a:ext uri="{FF2B5EF4-FFF2-40B4-BE49-F238E27FC236}">
                <a16:creationId xmlns:a16="http://schemas.microsoft.com/office/drawing/2014/main" id="{91DC18C2-C8D2-4799-BAC1-6991169A2BD1}"/>
              </a:ext>
            </a:extLst>
          </p:cNvPr>
          <p:cNvPicPr>
            <a:picLocks noGrp="1" noChangeAspect="1"/>
          </p:cNvPicPr>
          <p:nvPr>
            <p:ph sz="half" idx="2"/>
          </p:nvPr>
        </p:nvPicPr>
        <p:blipFill>
          <a:blip r:embed="rId2"/>
          <a:stretch>
            <a:fillRect/>
          </a:stretch>
        </p:blipFill>
        <p:spPr>
          <a:xfrm>
            <a:off x="6172200" y="2039879"/>
            <a:ext cx="5181600" cy="3922830"/>
          </a:xfrm>
        </p:spPr>
      </p:pic>
      <p:pic>
        <p:nvPicPr>
          <p:cNvPr id="8" name="Picture 7">
            <a:extLst>
              <a:ext uri="{FF2B5EF4-FFF2-40B4-BE49-F238E27FC236}">
                <a16:creationId xmlns:a16="http://schemas.microsoft.com/office/drawing/2014/main" id="{169E4C7F-B0A1-48CB-8F7C-726E3FF97F8F}"/>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65323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7346-D0FD-4A22-8BDB-65C58B7AE9C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0C4986-3B75-4C4E-A629-D9764EE7178A}"/>
              </a:ext>
            </a:extLst>
          </p:cNvPr>
          <p:cNvSpPr>
            <a:spLocks noGrp="1"/>
          </p:cNvSpPr>
          <p:nvPr>
            <p:ph sz="half" idx="1"/>
          </p:nvPr>
        </p:nvSpPr>
        <p:spPr/>
        <p:txBody>
          <a:bodyPr/>
          <a:lstStyle/>
          <a:p>
            <a:pPr marL="0" indent="0">
              <a:buNone/>
            </a:pPr>
            <a:endParaRPr lang="en-US" dirty="0"/>
          </a:p>
        </p:txBody>
      </p:sp>
      <p:pic>
        <p:nvPicPr>
          <p:cNvPr id="6" name="Content Placeholder 5">
            <a:extLst>
              <a:ext uri="{FF2B5EF4-FFF2-40B4-BE49-F238E27FC236}">
                <a16:creationId xmlns:a16="http://schemas.microsoft.com/office/drawing/2014/main" id="{91DC18C2-C8D2-4799-BAC1-6991169A2BD1}"/>
              </a:ext>
            </a:extLst>
          </p:cNvPr>
          <p:cNvPicPr>
            <a:picLocks noGrp="1" noChangeAspect="1"/>
          </p:cNvPicPr>
          <p:nvPr>
            <p:ph sz="half" idx="2"/>
          </p:nvPr>
        </p:nvPicPr>
        <p:blipFill>
          <a:blip r:embed="rId2"/>
          <a:stretch>
            <a:fillRect/>
          </a:stretch>
        </p:blipFill>
        <p:spPr>
          <a:xfrm>
            <a:off x="2125807" y="280919"/>
            <a:ext cx="7787986" cy="5896044"/>
          </a:xfrm>
        </p:spPr>
      </p:pic>
      <p:sp>
        <p:nvSpPr>
          <p:cNvPr id="4" name="Arrow: Left 3">
            <a:extLst>
              <a:ext uri="{FF2B5EF4-FFF2-40B4-BE49-F238E27FC236}">
                <a16:creationId xmlns:a16="http://schemas.microsoft.com/office/drawing/2014/main" id="{952C4CE0-468B-4AEE-8A97-BB76EE78093C}"/>
              </a:ext>
            </a:extLst>
          </p:cNvPr>
          <p:cNvSpPr/>
          <p:nvPr/>
        </p:nvSpPr>
        <p:spPr>
          <a:xfrm>
            <a:off x="7273636" y="3179618"/>
            <a:ext cx="955964" cy="3221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8A1EF42-D325-4B3E-B755-40163D33E31C}"/>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247873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7346-D0FD-4A22-8BDB-65C58B7AE9C8}"/>
              </a:ext>
            </a:extLst>
          </p:cNvPr>
          <p:cNvSpPr>
            <a:spLocks noGrp="1"/>
          </p:cNvSpPr>
          <p:nvPr>
            <p:ph type="title"/>
          </p:nvPr>
        </p:nvSpPr>
        <p:spPr/>
        <p:txBody>
          <a:bodyPr/>
          <a:lstStyle/>
          <a:p>
            <a:r>
              <a:rPr lang="en-US" dirty="0"/>
              <a:t>Paste Special</a:t>
            </a:r>
          </a:p>
        </p:txBody>
      </p:sp>
      <p:sp>
        <p:nvSpPr>
          <p:cNvPr id="3" name="Content Placeholder 2">
            <a:extLst>
              <a:ext uri="{FF2B5EF4-FFF2-40B4-BE49-F238E27FC236}">
                <a16:creationId xmlns:a16="http://schemas.microsoft.com/office/drawing/2014/main" id="{490C4986-3B75-4C4E-A629-D9764EE7178A}"/>
              </a:ext>
            </a:extLst>
          </p:cNvPr>
          <p:cNvSpPr>
            <a:spLocks noGrp="1"/>
          </p:cNvSpPr>
          <p:nvPr>
            <p:ph sz="half" idx="1"/>
          </p:nvPr>
        </p:nvSpPr>
        <p:spPr/>
        <p:txBody>
          <a:bodyPr>
            <a:normAutofit fontScale="62500" lnSpcReduction="20000"/>
          </a:bodyPr>
          <a:lstStyle/>
          <a:p>
            <a:pPr marL="0" indent="0">
              <a:buNone/>
            </a:pPr>
            <a:r>
              <a:rPr lang="en-US" dirty="0"/>
              <a:t>{"menu": {</a:t>
            </a:r>
          </a:p>
          <a:p>
            <a:pPr marL="0" indent="0">
              <a:buNone/>
            </a:pPr>
            <a:r>
              <a:rPr lang="en-US" dirty="0"/>
              <a:t>  "id": "file",</a:t>
            </a:r>
          </a:p>
          <a:p>
            <a:pPr marL="0" indent="0">
              <a:buNone/>
            </a:pPr>
            <a:r>
              <a:rPr lang="en-US" dirty="0"/>
              <a:t>  "value": "File",</a:t>
            </a:r>
          </a:p>
          <a:p>
            <a:pPr marL="0" indent="0">
              <a:buNone/>
            </a:pPr>
            <a:r>
              <a:rPr lang="en-US" dirty="0"/>
              <a:t>  "popup": {</a:t>
            </a:r>
          </a:p>
          <a:p>
            <a:pPr marL="0" indent="0">
              <a:buNone/>
            </a:pPr>
            <a:r>
              <a:rPr lang="en-US" dirty="0"/>
              <a:t>    "</a:t>
            </a:r>
            <a:r>
              <a:rPr lang="en-US" dirty="0" err="1"/>
              <a:t>menuitem</a:t>
            </a:r>
            <a:r>
              <a:rPr lang="en-US" dirty="0"/>
              <a:t>": [</a:t>
            </a:r>
          </a:p>
          <a:p>
            <a:pPr marL="0" indent="0">
              <a:buNone/>
            </a:pPr>
            <a:r>
              <a:rPr lang="en-US" dirty="0"/>
              <a:t>      {"value": "New", "onclick": "</a:t>
            </a:r>
            <a:r>
              <a:rPr lang="en-US" dirty="0" err="1"/>
              <a:t>CreateNewDoc</a:t>
            </a:r>
            <a:r>
              <a:rPr lang="en-US" dirty="0"/>
              <a:t>()"},</a:t>
            </a:r>
          </a:p>
          <a:p>
            <a:pPr marL="0" indent="0">
              <a:buNone/>
            </a:pPr>
            <a:r>
              <a:rPr lang="en-US" dirty="0"/>
              <a:t>      {"value": "Open", "onclick": "OpenDoc()"},</a:t>
            </a:r>
          </a:p>
          <a:p>
            <a:pPr marL="0" indent="0">
              <a:buNone/>
            </a:pPr>
            <a:r>
              <a:rPr lang="en-US" dirty="0"/>
              <a:t>      {"value": "Close", "onclick": "</a:t>
            </a:r>
            <a:r>
              <a:rPr lang="en-US" dirty="0" err="1"/>
              <a:t>CloseDoc</a:t>
            </a:r>
            <a:r>
              <a:rPr lang="en-US" dirty="0"/>
              <a:t>()"}</a:t>
            </a:r>
          </a:p>
          <a:p>
            <a:pPr marL="0" indent="0">
              <a:buNone/>
            </a:pPr>
            <a:r>
              <a:rPr lang="en-US" dirty="0"/>
              <a:t>    ]</a:t>
            </a:r>
          </a:p>
          <a:p>
            <a:pPr marL="0" indent="0">
              <a:buNone/>
            </a:pPr>
            <a:r>
              <a:rPr lang="en-US" dirty="0"/>
              <a:t>  }</a:t>
            </a:r>
          </a:p>
          <a:p>
            <a:pPr marL="0" indent="0">
              <a:buNone/>
            </a:pPr>
            <a:r>
              <a:rPr lang="en-US" dirty="0"/>
              <a:t>}}</a:t>
            </a:r>
          </a:p>
        </p:txBody>
      </p:sp>
      <p:sp>
        <p:nvSpPr>
          <p:cNvPr id="4" name="Content Placeholder 3">
            <a:extLst>
              <a:ext uri="{FF2B5EF4-FFF2-40B4-BE49-F238E27FC236}">
                <a16:creationId xmlns:a16="http://schemas.microsoft.com/office/drawing/2014/main" id="{C6E89C47-E579-404B-9E6C-111477E44A3C}"/>
              </a:ext>
            </a:extLst>
          </p:cNvPr>
          <p:cNvSpPr>
            <a:spLocks noGrp="1"/>
          </p:cNvSpPr>
          <p:nvPr>
            <p:ph sz="half" idx="2"/>
          </p:nvPr>
        </p:nvSpPr>
        <p:spPr/>
        <p:txBody>
          <a:bodyPr>
            <a:normAutofit fontScale="62500" lnSpcReduction="20000"/>
          </a:bodyPr>
          <a:lstStyle/>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Menu</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id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value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Popup </a:t>
            </a:r>
            <a:r>
              <a:rPr lang="en-US" sz="1800" dirty="0" err="1">
                <a:solidFill>
                  <a:srgbClr val="000000"/>
                </a:solidFill>
                <a:latin typeface="Consolas" panose="020B0609020204030204" pitchFamily="49" charset="0"/>
              </a:rPr>
              <a:t>popup</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Popup</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Menuitem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menuitem</a:t>
            </a:r>
            <a:r>
              <a:rPr lang="en-US" sz="1800" dirty="0">
                <a:solidFill>
                  <a:srgbClr val="000000"/>
                </a:solidFill>
                <a:latin typeface="Consolas" panose="020B0609020204030204" pitchFamily="49" charset="0"/>
              </a:rPr>
              <a:t>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class</a:t>
            </a:r>
            <a:r>
              <a:rPr lang="en-US" sz="1800" dirty="0">
                <a:solidFill>
                  <a:srgbClr val="000000"/>
                </a:solidFill>
                <a:latin typeface="Consolas" panose="020B0609020204030204" pitchFamily="49" charset="0"/>
              </a:rPr>
              <a:t> </a:t>
            </a:r>
            <a:r>
              <a:rPr lang="en-US" sz="1800" dirty="0" err="1">
                <a:solidFill>
                  <a:srgbClr val="2B91AF"/>
                </a:solidFill>
                <a:latin typeface="Consolas" panose="020B0609020204030204" pitchFamily="49" charset="0"/>
              </a:rPr>
              <a:t>Menuitem</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value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onclick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a:t>
            </a:r>
            <a:endParaRPr lang="en-US" dirty="0"/>
          </a:p>
        </p:txBody>
      </p:sp>
      <p:sp>
        <p:nvSpPr>
          <p:cNvPr id="6" name="Arrow: Right 5">
            <a:extLst>
              <a:ext uri="{FF2B5EF4-FFF2-40B4-BE49-F238E27FC236}">
                <a16:creationId xmlns:a16="http://schemas.microsoft.com/office/drawing/2014/main" id="{7383EE48-7A2F-40E6-9218-29589C3EDDE4}"/>
              </a:ext>
            </a:extLst>
          </p:cNvPr>
          <p:cNvSpPr/>
          <p:nvPr/>
        </p:nvSpPr>
        <p:spPr>
          <a:xfrm>
            <a:off x="5803322" y="3018559"/>
            <a:ext cx="432955" cy="82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E280D3-54DD-49C1-9B9C-F110909303B8}"/>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2195062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FFFF-2680-4E97-AE92-C7C20923B8B8}"/>
              </a:ext>
            </a:extLst>
          </p:cNvPr>
          <p:cNvSpPr>
            <a:spLocks noGrp="1"/>
          </p:cNvSpPr>
          <p:nvPr>
            <p:ph type="title"/>
          </p:nvPr>
        </p:nvSpPr>
        <p:spPr/>
        <p:txBody>
          <a:bodyPr/>
          <a:lstStyle/>
          <a:p>
            <a:r>
              <a:rPr lang="en-US" dirty="0"/>
              <a:t>If XML Option Missing…	</a:t>
            </a:r>
          </a:p>
        </p:txBody>
      </p:sp>
      <p:sp>
        <p:nvSpPr>
          <p:cNvPr id="3" name="Content Placeholder 2">
            <a:extLst>
              <a:ext uri="{FF2B5EF4-FFF2-40B4-BE49-F238E27FC236}">
                <a16:creationId xmlns:a16="http://schemas.microsoft.com/office/drawing/2014/main" id="{B8CBD63C-494E-495B-8FE5-22A90DC26703}"/>
              </a:ext>
            </a:extLst>
          </p:cNvPr>
          <p:cNvSpPr>
            <a:spLocks noGrp="1"/>
          </p:cNvSpPr>
          <p:nvPr>
            <p:ph sz="half" idx="1"/>
          </p:nvPr>
        </p:nvSpPr>
        <p:spPr/>
        <p:txBody>
          <a:bodyPr/>
          <a:lstStyle/>
          <a:p>
            <a:r>
              <a:rPr lang="en-US" dirty="0"/>
              <a:t>Add ASP.NET to VS</a:t>
            </a:r>
          </a:p>
        </p:txBody>
      </p:sp>
      <p:pic>
        <p:nvPicPr>
          <p:cNvPr id="1026" name="Picture 2">
            <a:extLst>
              <a:ext uri="{FF2B5EF4-FFF2-40B4-BE49-F238E27FC236}">
                <a16:creationId xmlns:a16="http://schemas.microsoft.com/office/drawing/2014/main" id="{ABBE003E-D64C-402B-A5D1-258B7167079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48740" y="2614357"/>
            <a:ext cx="10393680" cy="33182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FA3328-73AD-40AE-B77A-9EB37FE2B0A9}"/>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413550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59A5-477D-4A47-AE0E-4E4A1C126266}"/>
              </a:ext>
            </a:extLst>
          </p:cNvPr>
          <p:cNvSpPr>
            <a:spLocks noGrp="1"/>
          </p:cNvSpPr>
          <p:nvPr>
            <p:ph type="title"/>
          </p:nvPr>
        </p:nvSpPr>
        <p:spPr/>
        <p:txBody>
          <a:bodyPr/>
          <a:lstStyle/>
          <a:p>
            <a:r>
              <a:rPr lang="en-US" dirty="0" err="1"/>
              <a:t>CrossCompany</a:t>
            </a:r>
            <a:endParaRPr lang="en-US" dirty="0"/>
          </a:p>
        </p:txBody>
      </p:sp>
      <p:sp>
        <p:nvSpPr>
          <p:cNvPr id="5" name="Content Placeholder 4">
            <a:extLst>
              <a:ext uri="{FF2B5EF4-FFF2-40B4-BE49-F238E27FC236}">
                <a16:creationId xmlns:a16="http://schemas.microsoft.com/office/drawing/2014/main" id="{0C9C7F21-9D77-4AA4-8E51-715A5EC158AA}"/>
              </a:ext>
            </a:extLst>
          </p:cNvPr>
          <p:cNvSpPr>
            <a:spLocks noGrp="1"/>
          </p:cNvSpPr>
          <p:nvPr>
            <p:ph idx="1"/>
          </p:nvPr>
        </p:nvSpPr>
        <p:spPr/>
        <p:txBody>
          <a:bodyPr>
            <a:normAutofit fontScale="25000" lnSpcReduction="20000"/>
          </a:bodyPr>
          <a:lstStyle/>
          <a:p>
            <a:pPr marL="0" indent="0">
              <a:buNone/>
            </a:pPr>
            <a:r>
              <a:rPr lang="en-US" dirty="0"/>
              <a:t>static void </a:t>
            </a:r>
            <a:r>
              <a:rPr lang="en-US" dirty="0" err="1"/>
              <a:t>JobDemoCrossCompany</a:t>
            </a:r>
            <a:r>
              <a:rPr lang="en-US" dirty="0"/>
              <a:t>(</a:t>
            </a:r>
            <a:r>
              <a:rPr lang="en-US" dirty="0" err="1"/>
              <a:t>Args</a:t>
            </a:r>
            <a:r>
              <a:rPr lang="en-US" dirty="0"/>
              <a:t> _</a:t>
            </a:r>
            <a:r>
              <a:rPr lang="en-US" dirty="0" err="1"/>
              <a:t>args</a:t>
            </a:r>
            <a:r>
              <a:rPr lang="en-US" dirty="0"/>
              <a:t>)</a:t>
            </a:r>
          </a:p>
          <a:p>
            <a:pPr marL="0" indent="0">
              <a:buNone/>
            </a:pPr>
            <a:r>
              <a:rPr lang="en-US" dirty="0"/>
              <a:t>    {</a:t>
            </a:r>
          </a:p>
          <a:p>
            <a:pPr marL="0" indent="0">
              <a:buNone/>
            </a:pPr>
            <a:r>
              <a:rPr lang="en-US" dirty="0"/>
              <a:t>        </a:t>
            </a:r>
            <a:r>
              <a:rPr lang="en-US" dirty="0" err="1"/>
              <a:t>BankAccountTable</a:t>
            </a:r>
            <a:r>
              <a:rPr lang="en-US" dirty="0"/>
              <a:t> </a:t>
            </a:r>
            <a:r>
              <a:rPr lang="en-US" dirty="0" err="1"/>
              <a:t>tabBAT</a:t>
            </a:r>
            <a:r>
              <a:rPr lang="en-US" dirty="0"/>
              <a:t>; // </a:t>
            </a:r>
            <a:r>
              <a:rPr lang="en-US" dirty="0" err="1"/>
              <a:t>saveDataPerCompany</a:t>
            </a:r>
            <a:r>
              <a:rPr lang="en-US" dirty="0"/>
              <a:t> == true.</a:t>
            </a:r>
          </a:p>
          <a:p>
            <a:pPr marL="0" indent="0">
              <a:buNone/>
            </a:pPr>
            <a:r>
              <a:rPr lang="en-US" dirty="0"/>
              <a:t>        container </a:t>
            </a:r>
            <a:r>
              <a:rPr lang="en-US" dirty="0" err="1"/>
              <a:t>conCompanies</a:t>
            </a:r>
            <a:r>
              <a:rPr lang="en-US" dirty="0"/>
              <a:t> = [ 'cm1', 'cm2', '</a:t>
            </a:r>
            <a:r>
              <a:rPr lang="en-US" dirty="0" err="1"/>
              <a:t>dat</a:t>
            </a:r>
            <a:r>
              <a:rPr lang="en-US" dirty="0"/>
              <a:t>' ];</a:t>
            </a:r>
          </a:p>
          <a:p>
            <a:pPr marL="0" indent="0">
              <a:buNone/>
            </a:pPr>
            <a:r>
              <a:rPr lang="en-US" dirty="0"/>
              <a:t>        str 4 </a:t>
            </a:r>
            <a:r>
              <a:rPr lang="en-US" dirty="0" err="1"/>
              <a:t>sCompanyPrevious</a:t>
            </a:r>
            <a:r>
              <a:rPr lang="en-US" dirty="0"/>
              <a:t> = " "; // Maximum length is 4 characters.</a:t>
            </a:r>
          </a:p>
          <a:p>
            <a:pPr marL="0" indent="0">
              <a:buNone/>
            </a:pPr>
            <a:r>
              <a:rPr lang="en-US" dirty="0"/>
              <a:t>        int </a:t>
            </a:r>
            <a:r>
              <a:rPr lang="en-US" dirty="0" err="1"/>
              <a:t>iCountCompanies</a:t>
            </a:r>
            <a:r>
              <a:rPr lang="en-US" dirty="0"/>
              <a:t> = 0;</a:t>
            </a:r>
          </a:p>
          <a:p>
            <a:pPr marL="0" indent="0">
              <a:buNone/>
            </a:pPr>
            <a:r>
              <a:rPr lang="en-US" dirty="0"/>
              <a:t>        ;</a:t>
            </a:r>
          </a:p>
          <a:p>
            <a:pPr marL="0" indent="0">
              <a:buNone/>
            </a:pPr>
            <a:r>
              <a:rPr lang="en-US" dirty="0"/>
              <a:t>        while select</a:t>
            </a:r>
          </a:p>
          <a:p>
            <a:pPr marL="0" indent="0">
              <a:buNone/>
            </a:pPr>
            <a:r>
              <a:rPr lang="en-US" dirty="0"/>
              <a:t>            </a:t>
            </a:r>
            <a:r>
              <a:rPr lang="en-US" dirty="0" err="1"/>
              <a:t>crossCompany</a:t>
            </a:r>
            <a:endParaRPr lang="en-US" dirty="0"/>
          </a:p>
          <a:p>
            <a:pPr marL="0" indent="0">
              <a:buNone/>
            </a:pPr>
            <a:r>
              <a:rPr lang="en-US" dirty="0"/>
              <a:t>                : </a:t>
            </a:r>
            <a:r>
              <a:rPr lang="en-US" dirty="0" err="1"/>
              <a:t>conCompanies</a:t>
            </a:r>
            <a:endParaRPr lang="en-US" dirty="0"/>
          </a:p>
          <a:p>
            <a:pPr marL="0" indent="0">
              <a:buNone/>
            </a:pPr>
            <a:r>
              <a:rPr lang="en-US" dirty="0"/>
              <a:t>            * from </a:t>
            </a:r>
            <a:r>
              <a:rPr lang="en-US" dirty="0" err="1"/>
              <a:t>tabBAT</a:t>
            </a:r>
            <a:endParaRPr lang="en-US" dirty="0"/>
          </a:p>
          <a:p>
            <a:pPr marL="0" indent="0">
              <a:buNone/>
            </a:pPr>
            <a:r>
              <a:rPr lang="en-US" dirty="0"/>
              <a:t>            order by </a:t>
            </a:r>
            <a:r>
              <a:rPr lang="en-US" dirty="0" err="1"/>
              <a:t>dataAreaId</a:t>
            </a:r>
            <a:endParaRPr lang="en-US" dirty="0"/>
          </a:p>
          <a:p>
            <a:pPr marL="0" indent="0">
              <a:buNone/>
            </a:pPr>
            <a:r>
              <a:rPr lang="en-US" dirty="0"/>
              <a:t>        {</a:t>
            </a:r>
          </a:p>
          <a:p>
            <a:pPr marL="0" indent="0">
              <a:buNone/>
            </a:pPr>
            <a:r>
              <a:rPr lang="en-US" dirty="0"/>
              <a:t>            if ( </a:t>
            </a:r>
            <a:r>
              <a:rPr lang="en-US" dirty="0" err="1"/>
              <a:t>sCompanyPrevious</a:t>
            </a:r>
            <a:r>
              <a:rPr lang="en-US" dirty="0"/>
              <a:t> != </a:t>
            </a:r>
            <a:r>
              <a:rPr lang="en-US" dirty="0" err="1"/>
              <a:t>tabBAT.dataAreaId</a:t>
            </a:r>
            <a:r>
              <a:rPr lang="en-US" dirty="0"/>
              <a:t> )</a:t>
            </a:r>
          </a:p>
          <a:p>
            <a:pPr marL="0" indent="0">
              <a:buNone/>
            </a:pPr>
            <a:r>
              <a:rPr lang="en-US" dirty="0"/>
              <a:t>            {</a:t>
            </a:r>
          </a:p>
          <a:p>
            <a:pPr marL="0" indent="0">
              <a:buNone/>
            </a:pPr>
            <a:r>
              <a:rPr lang="en-US" dirty="0"/>
              <a:t>                info( </a:t>
            </a:r>
            <a:r>
              <a:rPr lang="en-US" dirty="0" err="1"/>
              <a:t>tabBAT.dataAreaId</a:t>
            </a:r>
            <a:r>
              <a:rPr lang="en-US" dirty="0"/>
              <a:t> + " = </a:t>
            </a:r>
            <a:r>
              <a:rPr lang="en-US" dirty="0" err="1"/>
              <a:t>tabBAT.dataAreaId</a:t>
            </a:r>
            <a:r>
              <a:rPr lang="en-US" dirty="0"/>
              <a:t>" );</a:t>
            </a:r>
          </a:p>
          <a:p>
            <a:pPr marL="0" indent="0">
              <a:buNone/>
            </a:pPr>
            <a:r>
              <a:rPr lang="en-US" dirty="0"/>
              <a:t>                </a:t>
            </a:r>
            <a:r>
              <a:rPr lang="en-US" dirty="0" err="1"/>
              <a:t>iCountCompanies</a:t>
            </a:r>
            <a:r>
              <a:rPr lang="en-US" dirty="0"/>
              <a:t>++;</a:t>
            </a:r>
          </a:p>
          <a:p>
            <a:pPr marL="0" indent="0">
              <a:buNone/>
            </a:pPr>
            <a:r>
              <a:rPr lang="en-US" dirty="0"/>
              <a:t>                if ( </a:t>
            </a:r>
            <a:r>
              <a:rPr lang="en-US" dirty="0" err="1"/>
              <a:t>iCountCompanies</a:t>
            </a:r>
            <a:r>
              <a:rPr lang="en-US" dirty="0"/>
              <a:t> &gt;= 2 )</a:t>
            </a:r>
          </a:p>
          <a:p>
            <a:pPr marL="0" indent="0">
              <a:buNone/>
            </a:pPr>
            <a:r>
              <a:rPr lang="en-US" dirty="0"/>
              <a:t>                {</a:t>
            </a:r>
          </a:p>
          <a:p>
            <a:pPr marL="0" indent="0">
              <a:buNone/>
            </a:pPr>
            <a:r>
              <a:rPr lang="en-US" dirty="0"/>
              <a:t>                    break;</a:t>
            </a:r>
          </a:p>
          <a:p>
            <a:pPr marL="0" indent="0">
              <a:buNone/>
            </a:pPr>
            <a:r>
              <a:rPr lang="en-US" dirty="0"/>
              <a:t>                }</a:t>
            </a:r>
          </a:p>
          <a:p>
            <a:pPr marL="0" indent="0">
              <a:buNone/>
            </a:pPr>
            <a:r>
              <a:rPr lang="en-US" dirty="0"/>
              <a:t>                </a:t>
            </a:r>
            <a:r>
              <a:rPr lang="en-US" dirty="0" err="1"/>
              <a:t>sCompanyPrevious</a:t>
            </a:r>
            <a:r>
              <a:rPr lang="en-US" dirty="0"/>
              <a:t> = </a:t>
            </a:r>
            <a:r>
              <a:rPr lang="en-US" dirty="0" err="1"/>
              <a:t>tabBAT.dataAreaId</a:t>
            </a:r>
            <a:r>
              <a:rPr lang="en-US" dirty="0"/>
              <a:t>;</a:t>
            </a:r>
          </a:p>
          <a:p>
            <a:pPr marL="0" indent="0">
              <a:buNone/>
            </a:pPr>
            <a:r>
              <a:rPr lang="en-US" dirty="0"/>
              <a:t>            }</a:t>
            </a:r>
          </a:p>
          <a:p>
            <a:pPr marL="0" indent="0">
              <a:buNone/>
            </a:pPr>
            <a:r>
              <a:rPr lang="en-US" dirty="0"/>
              <a:t>        }</a:t>
            </a:r>
          </a:p>
          <a:p>
            <a:pPr marL="0" indent="0">
              <a:buNone/>
            </a:pPr>
            <a:r>
              <a:rPr lang="en-US" dirty="0"/>
              <a:t>        return;</a:t>
            </a:r>
          </a:p>
          <a:p>
            <a:pPr marL="0" indent="0">
              <a:buNone/>
            </a:pPr>
            <a:r>
              <a:rPr lang="en-US" dirty="0"/>
              <a:t>    }</a:t>
            </a:r>
          </a:p>
        </p:txBody>
      </p:sp>
      <p:pic>
        <p:nvPicPr>
          <p:cNvPr id="4" name="Picture 3">
            <a:extLst>
              <a:ext uri="{FF2B5EF4-FFF2-40B4-BE49-F238E27FC236}">
                <a16:creationId xmlns:a16="http://schemas.microsoft.com/office/drawing/2014/main" id="{F1375493-7D1A-4845-B0DC-BCB39AE64065}"/>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177470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9C7F21-9D77-4AA4-8E51-715A5EC158AA}"/>
              </a:ext>
            </a:extLst>
          </p:cNvPr>
          <p:cNvSpPr>
            <a:spLocks noGrp="1"/>
          </p:cNvSpPr>
          <p:nvPr>
            <p:ph idx="1"/>
          </p:nvPr>
        </p:nvSpPr>
        <p:spPr>
          <a:xfrm>
            <a:off x="838200" y="192947"/>
            <a:ext cx="10515600" cy="5984016"/>
          </a:xfrm>
        </p:spPr>
        <p:txBody>
          <a:bodyPr>
            <a:normAutofit fontScale="85000" lnSpcReduction="20000"/>
          </a:bodyPr>
          <a:lstStyle/>
          <a:p>
            <a:pPr marL="0" indent="0">
              <a:buNone/>
            </a:pPr>
            <a:r>
              <a:rPr lang="en-US" dirty="0"/>
              <a:t>        </a:t>
            </a:r>
            <a:r>
              <a:rPr lang="en-US" dirty="0" err="1"/>
              <a:t>BankAccountTable</a:t>
            </a:r>
            <a:r>
              <a:rPr lang="en-US" dirty="0"/>
              <a:t> </a:t>
            </a:r>
            <a:r>
              <a:rPr lang="en-US" dirty="0" err="1"/>
              <a:t>tabBAT</a:t>
            </a:r>
            <a:r>
              <a:rPr lang="en-US" dirty="0"/>
              <a:t>; // </a:t>
            </a:r>
            <a:r>
              <a:rPr lang="en-US" dirty="0" err="1"/>
              <a:t>saveDataPerCompany</a:t>
            </a:r>
            <a:r>
              <a:rPr lang="en-US" dirty="0"/>
              <a:t> == true.</a:t>
            </a:r>
          </a:p>
          <a:p>
            <a:pPr marL="0" indent="0">
              <a:buNone/>
            </a:pPr>
            <a:r>
              <a:rPr lang="en-US" dirty="0"/>
              <a:t>        container </a:t>
            </a:r>
            <a:r>
              <a:rPr lang="en-US" dirty="0" err="1"/>
              <a:t>conCompanies</a:t>
            </a:r>
            <a:r>
              <a:rPr lang="en-US" dirty="0"/>
              <a:t> = [ 'cm1', 'cm2', '</a:t>
            </a:r>
            <a:r>
              <a:rPr lang="en-US" dirty="0" err="1"/>
              <a:t>dat</a:t>
            </a:r>
            <a:r>
              <a:rPr lang="en-US" dirty="0"/>
              <a:t>' ];</a:t>
            </a:r>
          </a:p>
          <a:p>
            <a:pPr marL="0" indent="0">
              <a:buNone/>
            </a:pPr>
            <a:r>
              <a:rPr lang="en-US" dirty="0"/>
              <a:t>        str 4 </a:t>
            </a:r>
            <a:r>
              <a:rPr lang="en-US" dirty="0" err="1"/>
              <a:t>sCompanyPrevious</a:t>
            </a:r>
            <a:r>
              <a:rPr lang="en-US" dirty="0"/>
              <a:t> = " "; // Maximum length is 4 characters.</a:t>
            </a:r>
          </a:p>
          <a:p>
            <a:pPr marL="0" indent="0">
              <a:buNone/>
            </a:pPr>
            <a:r>
              <a:rPr lang="en-US" dirty="0"/>
              <a:t>        int </a:t>
            </a:r>
            <a:r>
              <a:rPr lang="en-US" dirty="0" err="1"/>
              <a:t>iCountCompanies</a:t>
            </a:r>
            <a:r>
              <a:rPr lang="en-US" dirty="0"/>
              <a:t> = 0;</a:t>
            </a:r>
          </a:p>
          <a:p>
            <a:pPr marL="0" indent="0">
              <a:buNone/>
            </a:pPr>
            <a:r>
              <a:rPr lang="en-US" dirty="0"/>
              <a:t>        ;</a:t>
            </a:r>
          </a:p>
          <a:p>
            <a:pPr marL="0" indent="0">
              <a:buNone/>
            </a:pPr>
            <a:r>
              <a:rPr lang="en-US" dirty="0"/>
              <a:t>        while select</a:t>
            </a:r>
          </a:p>
          <a:p>
            <a:pPr marL="0" indent="0">
              <a:buNone/>
            </a:pPr>
            <a:r>
              <a:rPr lang="en-US" dirty="0"/>
              <a:t>            </a:t>
            </a:r>
            <a:r>
              <a:rPr lang="en-US" dirty="0" err="1"/>
              <a:t>crossCompany</a:t>
            </a:r>
            <a:endParaRPr lang="en-US" dirty="0"/>
          </a:p>
          <a:p>
            <a:pPr marL="0" indent="0">
              <a:buNone/>
            </a:pPr>
            <a:r>
              <a:rPr lang="en-US" dirty="0"/>
              <a:t>                : </a:t>
            </a:r>
            <a:r>
              <a:rPr lang="en-US" dirty="0" err="1"/>
              <a:t>conCompanies</a:t>
            </a:r>
            <a:r>
              <a:rPr lang="en-US" dirty="0"/>
              <a:t> </a:t>
            </a:r>
          </a:p>
          <a:p>
            <a:pPr marL="0" indent="0">
              <a:buNone/>
            </a:pPr>
            <a:r>
              <a:rPr lang="en-US" dirty="0"/>
              <a:t>            * from </a:t>
            </a:r>
            <a:r>
              <a:rPr lang="en-US" dirty="0" err="1"/>
              <a:t>tabBAT</a:t>
            </a:r>
            <a:endParaRPr lang="en-US" dirty="0"/>
          </a:p>
          <a:p>
            <a:pPr marL="0" indent="0">
              <a:buNone/>
            </a:pPr>
            <a:r>
              <a:rPr lang="en-US" dirty="0"/>
              <a:t>            order by </a:t>
            </a:r>
            <a:r>
              <a:rPr lang="en-US" dirty="0" err="1"/>
              <a:t>dataAreaId</a:t>
            </a:r>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r>
              <a:rPr lang="en-US" dirty="0"/>
              <a:t>        return;</a:t>
            </a:r>
          </a:p>
          <a:p>
            <a:pPr marL="0" indent="0">
              <a:buNone/>
            </a:pPr>
            <a:r>
              <a:rPr lang="en-US" dirty="0"/>
              <a:t>    }</a:t>
            </a:r>
          </a:p>
        </p:txBody>
      </p:sp>
      <p:sp>
        <p:nvSpPr>
          <p:cNvPr id="6" name="Arrow: Left 5">
            <a:extLst>
              <a:ext uri="{FF2B5EF4-FFF2-40B4-BE49-F238E27FC236}">
                <a16:creationId xmlns:a16="http://schemas.microsoft.com/office/drawing/2014/main" id="{04C8E09A-CA2E-4AAB-BC39-F91F5C6F8317}"/>
              </a:ext>
            </a:extLst>
          </p:cNvPr>
          <p:cNvSpPr/>
          <p:nvPr/>
        </p:nvSpPr>
        <p:spPr>
          <a:xfrm>
            <a:off x="8372214" y="492284"/>
            <a:ext cx="822121" cy="377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D1D62A4C-A291-4448-994F-AF2094747E2E}"/>
              </a:ext>
            </a:extLst>
          </p:cNvPr>
          <p:cNvSpPr/>
          <p:nvPr/>
        </p:nvSpPr>
        <p:spPr>
          <a:xfrm>
            <a:off x="4556622" y="2807450"/>
            <a:ext cx="822121" cy="377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03AF87C-7D0D-4BCB-8C02-4C74E03C766D}"/>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311815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6AB5-B3D3-4588-8A80-E3860B32770D}"/>
              </a:ext>
            </a:extLst>
          </p:cNvPr>
          <p:cNvSpPr>
            <a:spLocks noGrp="1"/>
          </p:cNvSpPr>
          <p:nvPr>
            <p:ph type="title"/>
          </p:nvPr>
        </p:nvSpPr>
        <p:spPr/>
        <p:txBody>
          <a:bodyPr/>
          <a:lstStyle/>
          <a:p>
            <a:r>
              <a:rPr lang="en-US" dirty="0" err="1"/>
              <a:t>CrossCompany</a:t>
            </a:r>
            <a:r>
              <a:rPr lang="en-US" dirty="0"/>
              <a:t> Queries</a:t>
            </a:r>
          </a:p>
        </p:txBody>
      </p:sp>
      <p:sp>
        <p:nvSpPr>
          <p:cNvPr id="3" name="Content Placeholder 2">
            <a:extLst>
              <a:ext uri="{FF2B5EF4-FFF2-40B4-BE49-F238E27FC236}">
                <a16:creationId xmlns:a16="http://schemas.microsoft.com/office/drawing/2014/main" id="{45F99B91-86B5-483D-B620-881C8BC8019B}"/>
              </a:ext>
            </a:extLst>
          </p:cNvPr>
          <p:cNvSpPr>
            <a:spLocks noGrp="1"/>
          </p:cNvSpPr>
          <p:nvPr>
            <p:ph idx="1"/>
          </p:nvPr>
        </p:nvSpPr>
        <p:spPr/>
        <p:txBody>
          <a:bodyPr>
            <a:normAutofit fontScale="25000" lnSpcReduction="20000"/>
          </a:bodyPr>
          <a:lstStyle/>
          <a:p>
            <a:pPr marL="0" indent="0">
              <a:buNone/>
            </a:pPr>
            <a:r>
              <a:rPr lang="en-US" dirty="0"/>
              <a:t>static void </a:t>
            </a:r>
            <a:r>
              <a:rPr lang="en-US" dirty="0" err="1"/>
              <a:t>JobDemoAllowCrossCompany</a:t>
            </a:r>
            <a:r>
              <a:rPr lang="en-US" dirty="0"/>
              <a:t>(</a:t>
            </a:r>
            <a:r>
              <a:rPr lang="en-US" dirty="0" err="1"/>
              <a:t>Args</a:t>
            </a:r>
            <a:r>
              <a:rPr lang="en-US" dirty="0"/>
              <a:t> _</a:t>
            </a:r>
            <a:r>
              <a:rPr lang="en-US" dirty="0" err="1"/>
              <a:t>args</a:t>
            </a:r>
            <a:r>
              <a:rPr lang="en-US" dirty="0"/>
              <a:t>)</a:t>
            </a:r>
          </a:p>
          <a:p>
            <a:pPr marL="0" indent="0">
              <a:buNone/>
            </a:pPr>
            <a:r>
              <a:rPr lang="en-US" dirty="0"/>
              <a:t>    {</a:t>
            </a:r>
          </a:p>
          <a:p>
            <a:pPr marL="0" indent="0">
              <a:buNone/>
            </a:pPr>
            <a:r>
              <a:rPr lang="en-US" dirty="0"/>
              <a:t>        </a:t>
            </a:r>
            <a:r>
              <a:rPr lang="en-US" dirty="0" err="1"/>
              <a:t>BankAccountTable</a:t>
            </a:r>
            <a:r>
              <a:rPr lang="en-US" dirty="0"/>
              <a:t> </a:t>
            </a:r>
            <a:r>
              <a:rPr lang="en-US" dirty="0" err="1"/>
              <a:t>tabBAT</a:t>
            </a:r>
            <a:r>
              <a:rPr lang="en-US" dirty="0"/>
              <a:t>; // </a:t>
            </a:r>
            <a:r>
              <a:rPr lang="en-US" dirty="0" err="1"/>
              <a:t>saveDataPerCompany</a:t>
            </a:r>
            <a:r>
              <a:rPr lang="en-US" dirty="0"/>
              <a:t> == true.</a:t>
            </a:r>
          </a:p>
          <a:p>
            <a:pPr marL="0" indent="0">
              <a:buNone/>
            </a:pPr>
            <a:r>
              <a:rPr lang="en-US" dirty="0"/>
              <a:t>        Query qry2;</a:t>
            </a:r>
          </a:p>
          <a:p>
            <a:pPr marL="0" indent="0">
              <a:buNone/>
            </a:pPr>
            <a:r>
              <a:rPr lang="en-US" dirty="0"/>
              <a:t>        </a:t>
            </a:r>
            <a:r>
              <a:rPr lang="en-US" dirty="0" err="1"/>
              <a:t>QueryBuildDataSource</a:t>
            </a:r>
            <a:r>
              <a:rPr lang="en-US" dirty="0"/>
              <a:t> qbds3;</a:t>
            </a:r>
          </a:p>
          <a:p>
            <a:pPr marL="0" indent="0">
              <a:buNone/>
            </a:pPr>
            <a:r>
              <a:rPr lang="en-US" dirty="0"/>
              <a:t>        </a:t>
            </a:r>
            <a:r>
              <a:rPr lang="en-US" dirty="0" err="1"/>
              <a:t>QueryRun</a:t>
            </a:r>
            <a:r>
              <a:rPr lang="en-US" dirty="0"/>
              <a:t> qrun4;</a:t>
            </a:r>
          </a:p>
          <a:p>
            <a:pPr marL="0" indent="0">
              <a:buNone/>
            </a:pPr>
            <a:r>
              <a:rPr lang="en-US" dirty="0"/>
              <a:t>        str </a:t>
            </a:r>
            <a:r>
              <a:rPr lang="en-US" dirty="0" err="1"/>
              <a:t>sCompanyPrevious</a:t>
            </a:r>
            <a:r>
              <a:rPr lang="en-US" dirty="0"/>
              <a:t> = "   ";</a:t>
            </a:r>
          </a:p>
          <a:p>
            <a:pPr marL="0" indent="0">
              <a:buNone/>
            </a:pPr>
            <a:r>
              <a:rPr lang="en-US" dirty="0"/>
              <a:t>        int </a:t>
            </a:r>
            <a:r>
              <a:rPr lang="en-US" dirty="0" err="1"/>
              <a:t>iCountCompanies</a:t>
            </a:r>
            <a:r>
              <a:rPr lang="en-US" dirty="0"/>
              <a:t> = 0;</a:t>
            </a:r>
          </a:p>
          <a:p>
            <a:pPr marL="0" indent="0">
              <a:buNone/>
            </a:pPr>
            <a:r>
              <a:rPr lang="en-US" dirty="0"/>
              <a:t>        int </a:t>
            </a:r>
            <a:r>
              <a:rPr lang="en-US" dirty="0" err="1"/>
              <a:t>iTableNumBAT</a:t>
            </a:r>
            <a:r>
              <a:rPr lang="en-US" dirty="0"/>
              <a:t>;</a:t>
            </a:r>
          </a:p>
          <a:p>
            <a:pPr marL="0" indent="0">
              <a:buNone/>
            </a:pPr>
            <a:r>
              <a:rPr lang="en-US" dirty="0"/>
              <a:t>        ;</a:t>
            </a:r>
          </a:p>
          <a:p>
            <a:pPr marL="0" indent="0">
              <a:buNone/>
            </a:pPr>
            <a:r>
              <a:rPr lang="en-US" dirty="0"/>
              <a:t>        qry2 = new Query();</a:t>
            </a:r>
          </a:p>
          <a:p>
            <a:pPr marL="0" indent="0">
              <a:buNone/>
            </a:pPr>
            <a:r>
              <a:rPr lang="en-US" dirty="0"/>
              <a:t>        qry2.allowCrossCompany( true );</a:t>
            </a:r>
          </a:p>
          <a:p>
            <a:pPr marL="0" indent="0">
              <a:buNone/>
            </a:pPr>
            <a:r>
              <a:rPr lang="en-US" dirty="0"/>
              <a:t>        qry2.addCompanyRange( '</a:t>
            </a:r>
            <a:r>
              <a:rPr lang="en-US" dirty="0" err="1"/>
              <a:t>dat</a:t>
            </a:r>
            <a:r>
              <a:rPr lang="en-US" dirty="0"/>
              <a:t>' );</a:t>
            </a:r>
          </a:p>
          <a:p>
            <a:pPr marL="0" indent="0">
              <a:buNone/>
            </a:pPr>
            <a:r>
              <a:rPr lang="en-US" dirty="0"/>
              <a:t>        qry2.addCompanyRange( '</a:t>
            </a:r>
            <a:r>
              <a:rPr lang="en-US" dirty="0" err="1"/>
              <a:t>twf</a:t>
            </a:r>
            <a:r>
              <a:rPr lang="en-US" dirty="0"/>
              <a:t>' );</a:t>
            </a:r>
          </a:p>
          <a:p>
            <a:pPr marL="0" indent="0">
              <a:buNone/>
            </a:pPr>
            <a:r>
              <a:rPr lang="en-US" dirty="0"/>
              <a:t>        </a:t>
            </a:r>
          </a:p>
          <a:p>
            <a:pPr marL="0" indent="0">
              <a:buNone/>
            </a:pPr>
            <a:r>
              <a:rPr lang="en-US" dirty="0"/>
              <a:t>        </a:t>
            </a:r>
            <a:r>
              <a:rPr lang="en-US" dirty="0" err="1"/>
              <a:t>iTableNumBAT</a:t>
            </a:r>
            <a:r>
              <a:rPr lang="en-US" dirty="0"/>
              <a:t> = </a:t>
            </a:r>
            <a:r>
              <a:rPr lang="en-US" dirty="0" err="1"/>
              <a:t>tableNum</a:t>
            </a:r>
            <a:r>
              <a:rPr lang="en-US" dirty="0"/>
              <a:t>( </a:t>
            </a:r>
            <a:r>
              <a:rPr lang="en-US" dirty="0" err="1"/>
              <a:t>BankAccountTable</a:t>
            </a:r>
            <a:r>
              <a:rPr lang="en-US" dirty="0"/>
              <a:t> );</a:t>
            </a:r>
          </a:p>
          <a:p>
            <a:pPr marL="0" indent="0">
              <a:buNone/>
            </a:pPr>
            <a:r>
              <a:rPr lang="en-US" dirty="0"/>
              <a:t>        qbds3 = qry2 .</a:t>
            </a:r>
            <a:r>
              <a:rPr lang="en-US" dirty="0" err="1"/>
              <a:t>addDataSource</a:t>
            </a:r>
            <a:r>
              <a:rPr lang="en-US" dirty="0"/>
              <a:t>( </a:t>
            </a:r>
            <a:r>
              <a:rPr lang="en-US" dirty="0" err="1"/>
              <a:t>iTableNumBAT</a:t>
            </a:r>
            <a:r>
              <a:rPr lang="en-US" dirty="0"/>
              <a:t> );</a:t>
            </a:r>
          </a:p>
          <a:p>
            <a:pPr marL="0" indent="0">
              <a:buNone/>
            </a:pPr>
            <a:r>
              <a:rPr lang="en-US" dirty="0"/>
              <a:t>        //qbds3.company( '</a:t>
            </a:r>
            <a:r>
              <a:rPr lang="en-US" dirty="0" err="1"/>
              <a:t>dat</a:t>
            </a:r>
            <a:r>
              <a:rPr lang="en-US" dirty="0"/>
              <a:t>' );</a:t>
            </a:r>
          </a:p>
          <a:p>
            <a:pPr marL="0" indent="0">
              <a:buNone/>
            </a:pPr>
            <a:r>
              <a:rPr lang="en-US" dirty="0"/>
              <a:t>        </a:t>
            </a:r>
          </a:p>
          <a:p>
            <a:pPr marL="0" indent="0">
              <a:buNone/>
            </a:pPr>
            <a:r>
              <a:rPr lang="en-US" dirty="0"/>
              <a:t>        qrun4 = new </a:t>
            </a:r>
            <a:r>
              <a:rPr lang="en-US" dirty="0" err="1"/>
              <a:t>QueryRun</a:t>
            </a:r>
            <a:r>
              <a:rPr lang="en-US" dirty="0"/>
              <a:t>( qry2 );</a:t>
            </a:r>
          </a:p>
          <a:p>
            <a:pPr marL="0" indent="0">
              <a:buNone/>
            </a:pPr>
            <a:r>
              <a:rPr lang="en-US" dirty="0"/>
              <a:t>        </a:t>
            </a:r>
          </a:p>
          <a:p>
            <a:pPr marL="0" indent="0">
              <a:buNone/>
            </a:pPr>
            <a:r>
              <a:rPr lang="en-US" dirty="0"/>
              <a:t>        while ( qrun4.next() )</a:t>
            </a:r>
          </a:p>
          <a:p>
            <a:pPr marL="0" indent="0">
              <a:buNone/>
            </a:pPr>
            <a:r>
              <a:rPr lang="en-US" dirty="0"/>
              <a:t>        {</a:t>
            </a:r>
          </a:p>
          <a:p>
            <a:pPr marL="0" indent="0">
              <a:buNone/>
            </a:pPr>
            <a:r>
              <a:rPr lang="en-US" dirty="0"/>
              <a:t>            if ( qrun4.changed( </a:t>
            </a:r>
            <a:r>
              <a:rPr lang="en-US" dirty="0" err="1"/>
              <a:t>iTableNumBAT</a:t>
            </a:r>
            <a:r>
              <a:rPr lang="en-US" dirty="0"/>
              <a:t> ) )</a:t>
            </a:r>
          </a:p>
          <a:p>
            <a:pPr marL="0" indent="0">
              <a:buNone/>
            </a:pPr>
            <a:r>
              <a:rPr lang="en-US" dirty="0"/>
              <a:t>            {</a:t>
            </a:r>
          </a:p>
          <a:p>
            <a:pPr marL="0" indent="0">
              <a:buNone/>
            </a:pPr>
            <a:r>
              <a:rPr lang="en-US" dirty="0"/>
              <a:t>                </a:t>
            </a:r>
            <a:r>
              <a:rPr lang="en-US" dirty="0" err="1"/>
              <a:t>tabBAT</a:t>
            </a:r>
            <a:r>
              <a:rPr lang="en-US" dirty="0"/>
              <a:t> = qrun4.get( </a:t>
            </a:r>
            <a:r>
              <a:rPr lang="en-US" dirty="0" err="1"/>
              <a:t>iTableNumBAT</a:t>
            </a:r>
            <a:r>
              <a:rPr lang="en-US" dirty="0"/>
              <a:t> );</a:t>
            </a:r>
          </a:p>
          <a:p>
            <a:pPr marL="0" indent="0">
              <a:buNone/>
            </a:pPr>
            <a:r>
              <a:rPr lang="en-US" dirty="0"/>
              <a:t>        </a:t>
            </a:r>
          </a:p>
          <a:p>
            <a:pPr marL="0" indent="0">
              <a:buNone/>
            </a:pPr>
            <a:r>
              <a:rPr lang="en-US" dirty="0"/>
              <a:t>                if ( </a:t>
            </a:r>
            <a:r>
              <a:rPr lang="en-US" dirty="0" err="1"/>
              <a:t>sCompanyPrevious</a:t>
            </a:r>
            <a:r>
              <a:rPr lang="en-US" dirty="0"/>
              <a:t> != </a:t>
            </a:r>
            <a:r>
              <a:rPr lang="en-US" dirty="0" err="1"/>
              <a:t>tabBAT.dataAreaId</a:t>
            </a:r>
            <a:r>
              <a:rPr lang="en-US" dirty="0"/>
              <a:t> )</a:t>
            </a:r>
          </a:p>
          <a:p>
            <a:pPr marL="0" indent="0">
              <a:buNone/>
            </a:pPr>
            <a:r>
              <a:rPr lang="en-US" dirty="0"/>
              <a:t>                {</a:t>
            </a:r>
          </a:p>
          <a:p>
            <a:pPr marL="0" indent="0">
              <a:buNone/>
            </a:pPr>
            <a:r>
              <a:rPr lang="en-US" dirty="0"/>
              <a:t>                    print( </a:t>
            </a:r>
            <a:r>
              <a:rPr lang="en-US" dirty="0" err="1"/>
              <a:t>tabBAT.dataAreaId</a:t>
            </a:r>
            <a:r>
              <a:rPr lang="en-US" dirty="0"/>
              <a:t> + " = </a:t>
            </a:r>
            <a:r>
              <a:rPr lang="en-US" dirty="0" err="1"/>
              <a:t>tabBAT.dataAreaId</a:t>
            </a:r>
            <a:r>
              <a:rPr lang="en-US" dirty="0"/>
              <a:t>" );</a:t>
            </a:r>
          </a:p>
          <a:p>
            <a:pPr marL="0" indent="0">
              <a:buNone/>
            </a:pPr>
            <a:r>
              <a:rPr lang="en-US" dirty="0"/>
              <a:t>                    </a:t>
            </a:r>
            <a:r>
              <a:rPr lang="en-US" dirty="0" err="1"/>
              <a:t>iCountCompanies</a:t>
            </a:r>
            <a:r>
              <a:rPr lang="en-US" dirty="0"/>
              <a:t>++;</a:t>
            </a:r>
          </a:p>
          <a:p>
            <a:pPr marL="0" indent="0">
              <a:buNone/>
            </a:pPr>
            <a:r>
              <a:rPr lang="en-US" dirty="0"/>
              <a:t>                    if ( </a:t>
            </a:r>
            <a:r>
              <a:rPr lang="en-US" dirty="0" err="1"/>
              <a:t>iCountCompanies</a:t>
            </a:r>
            <a:r>
              <a:rPr lang="en-US" dirty="0"/>
              <a:t> &gt;= 2 )</a:t>
            </a:r>
          </a:p>
          <a:p>
            <a:pPr marL="0" indent="0">
              <a:buNone/>
            </a:pPr>
            <a:r>
              <a:rPr lang="en-US" dirty="0"/>
              <a:t>                    {</a:t>
            </a:r>
          </a:p>
          <a:p>
            <a:pPr marL="0" indent="0">
              <a:buNone/>
            </a:pPr>
            <a:r>
              <a:rPr lang="en-US" dirty="0"/>
              <a:t>                        break;</a:t>
            </a:r>
          </a:p>
          <a:p>
            <a:pPr marL="0" indent="0">
              <a:buNone/>
            </a:pPr>
            <a:r>
              <a:rPr lang="en-US" dirty="0"/>
              <a:t>                    }</a:t>
            </a:r>
          </a:p>
          <a:p>
            <a:pPr marL="0" indent="0">
              <a:buNone/>
            </a:pPr>
            <a:r>
              <a:rPr lang="en-US" dirty="0"/>
              <a:t>                    </a:t>
            </a:r>
            <a:r>
              <a:rPr lang="en-US" dirty="0" err="1"/>
              <a:t>sCompanyPrevious</a:t>
            </a:r>
            <a:r>
              <a:rPr lang="en-US" dirty="0"/>
              <a:t> = </a:t>
            </a:r>
            <a:r>
              <a:rPr lang="en-US" dirty="0" err="1"/>
              <a:t>tabBAT.dataAreaId</a:t>
            </a:r>
            <a:r>
              <a:rPr lang="en-US" dirty="0"/>
              <a:t>;</a:t>
            </a:r>
          </a:p>
          <a:p>
            <a:pPr marL="0" indent="0">
              <a:buNone/>
            </a:pPr>
            <a:r>
              <a:rPr lang="en-US" dirty="0"/>
              <a:t>                }</a:t>
            </a:r>
          </a:p>
          <a:p>
            <a:pPr marL="0" indent="0">
              <a:buNone/>
            </a:pPr>
            <a:r>
              <a:rPr lang="en-US" dirty="0"/>
              <a:t>            }</a:t>
            </a:r>
          </a:p>
          <a:p>
            <a:pPr marL="0" indent="0">
              <a:buNone/>
            </a:pPr>
            <a:r>
              <a:rPr lang="en-US" dirty="0"/>
              <a:t>        }</a:t>
            </a:r>
          </a:p>
          <a:p>
            <a:pPr marL="0" indent="0">
              <a:buNone/>
            </a:pPr>
            <a:r>
              <a:rPr lang="en-US" dirty="0"/>
              <a:t>        pause;</a:t>
            </a:r>
          </a:p>
          <a:p>
            <a:pPr marL="0" indent="0">
              <a:buNone/>
            </a:pPr>
            <a:r>
              <a:rPr lang="en-US" dirty="0"/>
              <a:t>        return;</a:t>
            </a:r>
          </a:p>
          <a:p>
            <a:pPr marL="0" indent="0">
              <a:buNone/>
            </a:pPr>
            <a:r>
              <a:rPr lang="en-US" dirty="0"/>
              <a:t>    }</a:t>
            </a:r>
          </a:p>
        </p:txBody>
      </p:sp>
      <p:pic>
        <p:nvPicPr>
          <p:cNvPr id="4" name="Picture 3">
            <a:extLst>
              <a:ext uri="{FF2B5EF4-FFF2-40B4-BE49-F238E27FC236}">
                <a16:creationId xmlns:a16="http://schemas.microsoft.com/office/drawing/2014/main" id="{FE44DC8C-537D-4552-8623-B4EB3294A44B}"/>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175300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4EFC-E0AE-4829-BAEE-3F5584CB55D3}"/>
              </a:ext>
            </a:extLst>
          </p:cNvPr>
          <p:cNvSpPr>
            <a:spLocks noGrp="1"/>
          </p:cNvSpPr>
          <p:nvPr>
            <p:ph type="title"/>
          </p:nvPr>
        </p:nvSpPr>
        <p:spPr>
          <a:xfrm>
            <a:off x="838200" y="365125"/>
            <a:ext cx="10515600" cy="1325563"/>
          </a:xfrm>
        </p:spPr>
        <p:txBody>
          <a:bodyPr/>
          <a:lstStyle/>
          <a:p>
            <a:r>
              <a:rPr lang="en-US" dirty="0"/>
              <a:t>Synopsis</a:t>
            </a:r>
          </a:p>
        </p:txBody>
      </p:sp>
      <p:sp>
        <p:nvSpPr>
          <p:cNvPr id="3" name="Content Placeholder 2">
            <a:extLst>
              <a:ext uri="{FF2B5EF4-FFF2-40B4-BE49-F238E27FC236}">
                <a16:creationId xmlns:a16="http://schemas.microsoft.com/office/drawing/2014/main" id="{914A226C-99BE-470E-A094-D1878D7487EA}"/>
              </a:ext>
            </a:extLst>
          </p:cNvPr>
          <p:cNvSpPr>
            <a:spLocks noGrp="1"/>
          </p:cNvSpPr>
          <p:nvPr>
            <p:ph idx="1"/>
          </p:nvPr>
        </p:nvSpPr>
        <p:spPr/>
        <p:txBody>
          <a:bodyPr/>
          <a:lstStyle/>
          <a:p>
            <a:r>
              <a:rPr lang="en-US" b="0" i="0" dirty="0">
                <a:solidFill>
                  <a:srgbClr val="32333C"/>
                </a:solidFill>
                <a:effectLst/>
                <a:latin typeface="Titillium Web"/>
              </a:rPr>
              <a:t>In this session, we’ll go over some tips, tricks, tools and methods to get more done, to help with complicated processes, and help make Visual Studio your home with Dynamics 365 for Finance and Operations Visual Studio Tools. We’ll focus on utilizing tools that Microsoft has made as well as some community tools that can make your life easier.</a:t>
            </a:r>
          </a:p>
          <a:p>
            <a:r>
              <a:rPr lang="en-US" dirty="0">
                <a:solidFill>
                  <a:srgbClr val="32333C"/>
                </a:solidFill>
                <a:latin typeface="Titillium Web"/>
              </a:rPr>
              <a:t>PowerPoint available for download at </a:t>
            </a:r>
            <a:r>
              <a:rPr lang="en-US" dirty="0">
                <a:solidFill>
                  <a:srgbClr val="32333C"/>
                </a:solidFill>
                <a:latin typeface="Titillium Web"/>
                <a:hlinkClick r:id="rId2"/>
              </a:rPr>
              <a:t>https://github.com/NathanClouseAX/CommunityPresentations/tree/master/2021</a:t>
            </a:r>
            <a:endParaRPr lang="en-US" dirty="0">
              <a:solidFill>
                <a:srgbClr val="32333C"/>
              </a:solidFill>
              <a:latin typeface="Titillium Web"/>
            </a:endParaRPr>
          </a:p>
          <a:p>
            <a:endParaRPr lang="en-US" dirty="0"/>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2</a:t>
            </a:fld>
            <a:endParaRPr lang="en-US"/>
          </a:p>
        </p:txBody>
      </p:sp>
    </p:spTree>
    <p:extLst>
      <p:ext uri="{BB962C8B-B14F-4D97-AF65-F5344CB8AC3E}">
        <p14:creationId xmlns:p14="http://schemas.microsoft.com/office/powerpoint/2010/main" val="218812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99B91-86B5-483D-B620-881C8BC8019B}"/>
              </a:ext>
            </a:extLst>
          </p:cNvPr>
          <p:cNvSpPr>
            <a:spLocks noGrp="1"/>
          </p:cNvSpPr>
          <p:nvPr>
            <p:ph idx="1"/>
          </p:nvPr>
        </p:nvSpPr>
        <p:spPr>
          <a:xfrm>
            <a:off x="838200" y="285226"/>
            <a:ext cx="10515600" cy="5891737"/>
          </a:xfrm>
        </p:spPr>
        <p:txBody>
          <a:bodyPr>
            <a:normAutofit fontScale="92500" lnSpcReduction="10000"/>
          </a:bodyPr>
          <a:lstStyle/>
          <a:p>
            <a:pPr marL="0" indent="0">
              <a:buNone/>
            </a:pPr>
            <a:r>
              <a:rPr lang="en-US" dirty="0"/>
              <a:t>        </a:t>
            </a:r>
            <a:r>
              <a:rPr lang="en-US" dirty="0" err="1"/>
              <a:t>BankAccountTable</a:t>
            </a:r>
            <a:r>
              <a:rPr lang="en-US" dirty="0"/>
              <a:t> </a:t>
            </a:r>
            <a:r>
              <a:rPr lang="en-US" dirty="0" err="1"/>
              <a:t>tabBAT</a:t>
            </a:r>
            <a:r>
              <a:rPr lang="en-US" dirty="0"/>
              <a:t>; // </a:t>
            </a:r>
            <a:r>
              <a:rPr lang="en-US" dirty="0" err="1"/>
              <a:t>saveDataPerCompany</a:t>
            </a:r>
            <a:r>
              <a:rPr lang="en-US" dirty="0"/>
              <a:t> == true.</a:t>
            </a:r>
          </a:p>
          <a:p>
            <a:pPr marL="0" indent="0">
              <a:buNone/>
            </a:pPr>
            <a:r>
              <a:rPr lang="en-US" dirty="0"/>
              <a:t>        Query qry2;</a:t>
            </a:r>
          </a:p>
          <a:p>
            <a:pPr marL="0" indent="0">
              <a:buNone/>
            </a:pPr>
            <a:r>
              <a:rPr lang="en-US" dirty="0"/>
              <a:t>        </a:t>
            </a:r>
            <a:r>
              <a:rPr lang="en-US" dirty="0" err="1"/>
              <a:t>QueryBuildDataSource</a:t>
            </a:r>
            <a:r>
              <a:rPr lang="en-US" dirty="0"/>
              <a:t> qbds3;</a:t>
            </a:r>
          </a:p>
          <a:p>
            <a:pPr marL="0" indent="0">
              <a:buNone/>
            </a:pPr>
            <a:r>
              <a:rPr lang="en-US" dirty="0"/>
              <a:t>        </a:t>
            </a:r>
            <a:r>
              <a:rPr lang="en-US" dirty="0" err="1"/>
              <a:t>QueryRun</a:t>
            </a:r>
            <a:r>
              <a:rPr lang="en-US" dirty="0"/>
              <a:t> qrun4;</a:t>
            </a:r>
          </a:p>
          <a:p>
            <a:pPr marL="0" indent="0">
              <a:buNone/>
            </a:pPr>
            <a:r>
              <a:rPr lang="en-US" dirty="0"/>
              <a:t>        str </a:t>
            </a:r>
            <a:r>
              <a:rPr lang="en-US" dirty="0" err="1"/>
              <a:t>sCompanyPrevious</a:t>
            </a:r>
            <a:r>
              <a:rPr lang="en-US" dirty="0"/>
              <a:t> = "   ";</a:t>
            </a:r>
          </a:p>
          <a:p>
            <a:pPr marL="0" indent="0">
              <a:buNone/>
            </a:pPr>
            <a:r>
              <a:rPr lang="en-US" dirty="0"/>
              <a:t>        int </a:t>
            </a:r>
            <a:r>
              <a:rPr lang="en-US" dirty="0" err="1"/>
              <a:t>iCountCompanies</a:t>
            </a:r>
            <a:r>
              <a:rPr lang="en-US" dirty="0"/>
              <a:t> = 0;</a:t>
            </a:r>
          </a:p>
          <a:p>
            <a:pPr marL="0" indent="0">
              <a:buNone/>
            </a:pPr>
            <a:r>
              <a:rPr lang="en-US" dirty="0"/>
              <a:t>        int </a:t>
            </a:r>
            <a:r>
              <a:rPr lang="en-US" dirty="0" err="1"/>
              <a:t>iTableNumBAT</a:t>
            </a:r>
            <a:r>
              <a:rPr lang="en-US" dirty="0"/>
              <a:t>;</a:t>
            </a:r>
          </a:p>
          <a:p>
            <a:pPr marL="0" indent="0">
              <a:buNone/>
            </a:pPr>
            <a:r>
              <a:rPr lang="en-US" dirty="0"/>
              <a:t>        ;</a:t>
            </a:r>
          </a:p>
          <a:p>
            <a:pPr marL="0" indent="0">
              <a:buNone/>
            </a:pPr>
            <a:r>
              <a:rPr lang="en-US" dirty="0"/>
              <a:t>        qry2 = new Query();</a:t>
            </a:r>
          </a:p>
          <a:p>
            <a:pPr marL="0" indent="0">
              <a:buNone/>
            </a:pPr>
            <a:r>
              <a:rPr lang="en-US" dirty="0"/>
              <a:t>        qry2.allowCrossCompany( true );</a:t>
            </a:r>
          </a:p>
          <a:p>
            <a:pPr marL="0" indent="0">
              <a:buNone/>
            </a:pPr>
            <a:r>
              <a:rPr lang="en-US" dirty="0"/>
              <a:t>        qry2.addCompanyRange( '</a:t>
            </a:r>
            <a:r>
              <a:rPr lang="en-US" dirty="0" err="1"/>
              <a:t>dat</a:t>
            </a:r>
            <a:r>
              <a:rPr lang="en-US" dirty="0"/>
              <a:t>' );</a:t>
            </a:r>
          </a:p>
          <a:p>
            <a:pPr marL="0" indent="0">
              <a:buNone/>
            </a:pPr>
            <a:r>
              <a:rPr lang="en-US" dirty="0"/>
              <a:t>        qry2.addCompanyRange( '</a:t>
            </a:r>
            <a:r>
              <a:rPr lang="en-US" dirty="0" err="1"/>
              <a:t>twf</a:t>
            </a:r>
            <a:r>
              <a:rPr lang="en-US" dirty="0"/>
              <a:t>' );</a:t>
            </a:r>
          </a:p>
          <a:p>
            <a:pPr marL="0" indent="0">
              <a:buNone/>
            </a:pPr>
            <a:r>
              <a:rPr lang="en-US" dirty="0"/>
              <a:t>        </a:t>
            </a:r>
          </a:p>
        </p:txBody>
      </p:sp>
      <p:sp>
        <p:nvSpPr>
          <p:cNvPr id="6" name="Arrow: Left 5">
            <a:extLst>
              <a:ext uri="{FF2B5EF4-FFF2-40B4-BE49-F238E27FC236}">
                <a16:creationId xmlns:a16="http://schemas.microsoft.com/office/drawing/2014/main" id="{CEAB1BCA-53CD-439A-9C6B-C797D3ED573E}"/>
              </a:ext>
            </a:extLst>
          </p:cNvPr>
          <p:cNvSpPr/>
          <p:nvPr/>
        </p:nvSpPr>
        <p:spPr>
          <a:xfrm>
            <a:off x="6644081" y="4267330"/>
            <a:ext cx="822121" cy="377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27998ACE-4F16-4861-902E-1A9302200EC7}"/>
              </a:ext>
            </a:extLst>
          </p:cNvPr>
          <p:cNvSpPr/>
          <p:nvPr/>
        </p:nvSpPr>
        <p:spPr>
          <a:xfrm>
            <a:off x="6535025" y="4703558"/>
            <a:ext cx="822121" cy="377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12ECF7-75C7-424F-97B9-71BC53451846}"/>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69394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BBA7-C36E-4071-9E22-7704C9AA500C}"/>
              </a:ext>
            </a:extLst>
          </p:cNvPr>
          <p:cNvSpPr>
            <a:spLocks noGrp="1"/>
          </p:cNvSpPr>
          <p:nvPr>
            <p:ph type="title"/>
          </p:nvPr>
        </p:nvSpPr>
        <p:spPr/>
        <p:txBody>
          <a:bodyPr/>
          <a:lstStyle/>
          <a:p>
            <a:r>
              <a:rPr lang="en-US" dirty="0" err="1"/>
              <a:t>RunAsPermission</a:t>
            </a:r>
            <a:endParaRPr lang="en-US" dirty="0"/>
          </a:p>
        </p:txBody>
      </p:sp>
      <p:sp>
        <p:nvSpPr>
          <p:cNvPr id="3" name="Content Placeholder 2">
            <a:extLst>
              <a:ext uri="{FF2B5EF4-FFF2-40B4-BE49-F238E27FC236}">
                <a16:creationId xmlns:a16="http://schemas.microsoft.com/office/drawing/2014/main" id="{0CE991BB-45CC-4A36-B55E-C3788761D8BE}"/>
              </a:ext>
            </a:extLst>
          </p:cNvPr>
          <p:cNvSpPr>
            <a:spLocks noGrp="1"/>
          </p:cNvSpPr>
          <p:nvPr>
            <p:ph idx="1"/>
          </p:nvPr>
        </p:nvSpPr>
        <p:spPr/>
        <p:txBody>
          <a:bodyPr>
            <a:normAutofit fontScale="92500" lnSpcReduction="10000"/>
          </a:bodyPr>
          <a:lstStyle/>
          <a:p>
            <a:pPr marL="0" indent="0">
              <a:buNone/>
            </a:pPr>
            <a:r>
              <a:rPr lang="en-US" dirty="0"/>
              <a:t> public static container download(container _</a:t>
            </a:r>
            <a:r>
              <a:rPr lang="en-US" dirty="0" err="1"/>
              <a:t>parms</a:t>
            </a:r>
            <a:r>
              <a:rPr lang="en-US" dirty="0"/>
              <a:t>)</a:t>
            </a:r>
          </a:p>
          <a:p>
            <a:pPr marL="0" indent="0">
              <a:buNone/>
            </a:pPr>
            <a:r>
              <a:rPr lang="en-US" dirty="0"/>
              <a:t>    {</a:t>
            </a:r>
          </a:p>
          <a:p>
            <a:pPr marL="0" indent="0">
              <a:buNone/>
            </a:pPr>
            <a:r>
              <a:rPr lang="en-US" dirty="0"/>
              <a:t>        </a:t>
            </a:r>
            <a:r>
              <a:rPr lang="en-US" dirty="0" err="1"/>
              <a:t>RunAsPermission</a:t>
            </a:r>
            <a:r>
              <a:rPr lang="en-US" dirty="0"/>
              <a:t> perm;</a:t>
            </a:r>
          </a:p>
          <a:p>
            <a:pPr marL="0" indent="0">
              <a:buNone/>
            </a:pPr>
            <a:r>
              <a:rPr lang="en-US" dirty="0"/>
              <a:t>        perm = new </a:t>
            </a:r>
            <a:r>
              <a:rPr lang="en-US" dirty="0" err="1"/>
              <a:t>RunAsPermission</a:t>
            </a:r>
            <a:r>
              <a:rPr lang="en-US" dirty="0"/>
              <a:t>("Admin");</a:t>
            </a:r>
          </a:p>
          <a:p>
            <a:pPr marL="0" indent="0">
              <a:buNone/>
            </a:pPr>
            <a:r>
              <a:rPr lang="en-US" dirty="0"/>
              <a:t>        </a:t>
            </a:r>
            <a:r>
              <a:rPr lang="en-US" dirty="0" err="1"/>
              <a:t>perm.assert</a:t>
            </a:r>
            <a:r>
              <a:rPr lang="en-US" dirty="0"/>
              <a:t>();</a:t>
            </a:r>
          </a:p>
          <a:p>
            <a:pPr marL="0" indent="0">
              <a:buNone/>
            </a:pPr>
            <a:r>
              <a:rPr lang="en-US" dirty="0"/>
              <a:t>        Container </a:t>
            </a:r>
            <a:r>
              <a:rPr lang="en-US" dirty="0" err="1"/>
              <a:t>returncontainer</a:t>
            </a:r>
            <a:r>
              <a:rPr lang="en-US" dirty="0"/>
              <a:t> = </a:t>
            </a:r>
            <a:r>
              <a:rPr lang="en-US" dirty="0" err="1"/>
              <a:t>runAs</a:t>
            </a:r>
            <a:r>
              <a:rPr lang="en-US" dirty="0"/>
              <a:t>("Admin", </a:t>
            </a:r>
            <a:r>
              <a:rPr lang="en-US" dirty="0" err="1"/>
              <a:t>classnum</a:t>
            </a:r>
            <a:r>
              <a:rPr lang="en-US" dirty="0"/>
              <a:t>(</a:t>
            </a:r>
            <a:r>
              <a:rPr lang="en-US" dirty="0" err="1"/>
              <a:t>AcxSharepointIntegeration</a:t>
            </a:r>
            <a:r>
              <a:rPr lang="en-US" dirty="0"/>
              <a:t>), "get", _</a:t>
            </a:r>
            <a:r>
              <a:rPr lang="en-US" dirty="0" err="1"/>
              <a:t>parms</a:t>
            </a:r>
            <a:r>
              <a:rPr lang="en-US" dirty="0"/>
              <a:t>);</a:t>
            </a:r>
          </a:p>
          <a:p>
            <a:pPr marL="0" indent="0">
              <a:buNone/>
            </a:pPr>
            <a:r>
              <a:rPr lang="en-US" dirty="0"/>
              <a:t>        </a:t>
            </a:r>
            <a:r>
              <a:rPr lang="en-US" dirty="0" err="1"/>
              <a:t>CodeAccessPermission</a:t>
            </a:r>
            <a:r>
              <a:rPr lang="en-US" dirty="0"/>
              <a:t>::</a:t>
            </a:r>
            <a:r>
              <a:rPr lang="en-US" dirty="0" err="1"/>
              <a:t>revertAssert</a:t>
            </a:r>
            <a:r>
              <a:rPr lang="en-US" dirty="0"/>
              <a:t>();</a:t>
            </a:r>
          </a:p>
          <a:p>
            <a:pPr marL="0" indent="0">
              <a:buNone/>
            </a:pPr>
            <a:r>
              <a:rPr lang="en-US" dirty="0"/>
              <a:t>        return </a:t>
            </a:r>
            <a:r>
              <a:rPr lang="en-US" dirty="0" err="1"/>
              <a:t>returncontainer</a:t>
            </a:r>
            <a:r>
              <a:rPr lang="en-US" dirty="0"/>
              <a:t>;</a:t>
            </a:r>
          </a:p>
          <a:p>
            <a:pPr marL="0" indent="0">
              <a:buNone/>
            </a:pPr>
            <a:r>
              <a:rPr lang="en-US" dirty="0"/>
              <a:t>    }</a:t>
            </a:r>
          </a:p>
        </p:txBody>
      </p:sp>
      <p:pic>
        <p:nvPicPr>
          <p:cNvPr id="4" name="Picture 3">
            <a:extLst>
              <a:ext uri="{FF2B5EF4-FFF2-40B4-BE49-F238E27FC236}">
                <a16:creationId xmlns:a16="http://schemas.microsoft.com/office/drawing/2014/main" id="{6B412ACF-75E6-4013-A338-F54DB6AD35AA}"/>
              </a:ext>
            </a:extLst>
          </p:cNvPr>
          <p:cNvPicPr>
            <a:picLocks noChangeAspect="1"/>
          </p:cNvPicPr>
          <p:nvPr/>
        </p:nvPicPr>
        <p:blipFill>
          <a:blip r:embed="rId3"/>
          <a:stretch>
            <a:fillRect/>
          </a:stretch>
        </p:blipFill>
        <p:spPr>
          <a:xfrm>
            <a:off x="11811048" y="-5436"/>
            <a:ext cx="380952" cy="380952"/>
          </a:xfrm>
          <a:prstGeom prst="rect">
            <a:avLst/>
          </a:prstGeom>
        </p:spPr>
      </p:pic>
    </p:spTree>
    <p:extLst>
      <p:ext uri="{BB962C8B-B14F-4D97-AF65-F5344CB8AC3E}">
        <p14:creationId xmlns:p14="http://schemas.microsoft.com/office/powerpoint/2010/main" val="1795321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D4BF-4D12-4A08-BF3E-68D68E474922}"/>
              </a:ext>
            </a:extLst>
          </p:cNvPr>
          <p:cNvSpPr>
            <a:spLocks noGrp="1"/>
          </p:cNvSpPr>
          <p:nvPr>
            <p:ph type="title"/>
          </p:nvPr>
        </p:nvSpPr>
        <p:spPr/>
        <p:txBody>
          <a:bodyPr/>
          <a:lstStyle/>
          <a:p>
            <a:r>
              <a:rPr lang="en-US" dirty="0" err="1"/>
              <a:t>StrKeep</a:t>
            </a:r>
            <a:endParaRPr lang="en-US" dirty="0"/>
          </a:p>
        </p:txBody>
      </p:sp>
      <p:sp>
        <p:nvSpPr>
          <p:cNvPr id="3" name="Content Placeholder 2">
            <a:extLst>
              <a:ext uri="{FF2B5EF4-FFF2-40B4-BE49-F238E27FC236}">
                <a16:creationId xmlns:a16="http://schemas.microsoft.com/office/drawing/2014/main" id="{42FE23E3-F004-419C-BA07-C6D2DA3DEE6C}"/>
              </a:ext>
            </a:extLst>
          </p:cNvPr>
          <p:cNvSpPr>
            <a:spLocks noGrp="1"/>
          </p:cNvSpPr>
          <p:nvPr>
            <p:ph idx="1"/>
          </p:nvPr>
        </p:nvSpPr>
        <p:spPr/>
        <p:txBody>
          <a:bodyPr>
            <a:normAutofit/>
          </a:bodyPr>
          <a:lstStyle/>
          <a:p>
            <a:pPr marL="0" indent="0">
              <a:buNone/>
            </a:pPr>
            <a:r>
              <a:rPr lang="en-US" dirty="0"/>
              <a:t>str	Mobile  = "7123456789";</a:t>
            </a:r>
          </a:p>
          <a:p>
            <a:pPr marL="0" indent="0">
              <a:buNone/>
            </a:pPr>
            <a:r>
              <a:rPr lang="en-US" dirty="0"/>
              <a:t>if (</a:t>
            </a:r>
            <a:r>
              <a:rPr lang="en-US" dirty="0" err="1"/>
              <a:t>strLen</a:t>
            </a:r>
            <a:r>
              <a:rPr lang="en-US" dirty="0"/>
              <a:t>(</a:t>
            </a:r>
            <a:r>
              <a:rPr lang="en-US" dirty="0" err="1"/>
              <a:t>strRem</a:t>
            </a:r>
            <a:r>
              <a:rPr lang="en-US" dirty="0"/>
              <a:t>(Mobile, ",")) != </a:t>
            </a:r>
            <a:r>
              <a:rPr lang="en-US" dirty="0" err="1"/>
              <a:t>strLen</a:t>
            </a:r>
            <a:r>
              <a:rPr lang="en-US" dirty="0"/>
              <a:t>(</a:t>
            </a:r>
            <a:r>
              <a:rPr lang="en-US" dirty="0" err="1"/>
              <a:t>strKeep</a:t>
            </a:r>
            <a:r>
              <a:rPr lang="en-US" dirty="0"/>
              <a:t>(</a:t>
            </a:r>
            <a:r>
              <a:rPr lang="en-US" dirty="0" err="1"/>
              <a:t>strRem</a:t>
            </a:r>
            <a:r>
              <a:rPr lang="en-US" dirty="0"/>
              <a:t>(Mobile, ","), "1234567890")))</a:t>
            </a:r>
          </a:p>
          <a:p>
            <a:pPr marL="0" indent="0">
              <a:buNone/>
            </a:pPr>
            <a:r>
              <a:rPr lang="en-US" dirty="0"/>
              <a:t>{ throw error("Invalid Mobile Number"); }</a:t>
            </a:r>
          </a:p>
          <a:p>
            <a:pPr marL="0" indent="0">
              <a:buNone/>
            </a:pPr>
            <a:r>
              <a:rPr lang="en-US" dirty="0"/>
              <a:t>else</a:t>
            </a:r>
          </a:p>
          <a:p>
            <a:pPr marL="0" indent="0">
              <a:buNone/>
            </a:pPr>
            <a:r>
              <a:rPr lang="en-US" dirty="0"/>
              <a:t>{ info("Valid Mobile Number"); }</a:t>
            </a:r>
          </a:p>
        </p:txBody>
      </p:sp>
      <p:pic>
        <p:nvPicPr>
          <p:cNvPr id="4" name="Picture 3">
            <a:extLst>
              <a:ext uri="{FF2B5EF4-FFF2-40B4-BE49-F238E27FC236}">
                <a16:creationId xmlns:a16="http://schemas.microsoft.com/office/drawing/2014/main" id="{D4A63755-0859-4230-BC9D-F8422DEEE2ED}"/>
              </a:ext>
            </a:extLst>
          </p:cNvPr>
          <p:cNvPicPr>
            <a:picLocks noChangeAspect="1"/>
          </p:cNvPicPr>
          <p:nvPr/>
        </p:nvPicPr>
        <p:blipFill>
          <a:blip r:embed="rId3"/>
          <a:stretch>
            <a:fillRect/>
          </a:stretch>
        </p:blipFill>
        <p:spPr>
          <a:xfrm>
            <a:off x="11811048" y="-5436"/>
            <a:ext cx="380952" cy="380952"/>
          </a:xfrm>
          <a:prstGeom prst="rect">
            <a:avLst/>
          </a:prstGeom>
        </p:spPr>
      </p:pic>
    </p:spTree>
    <p:extLst>
      <p:ext uri="{BB962C8B-B14F-4D97-AF65-F5344CB8AC3E}">
        <p14:creationId xmlns:p14="http://schemas.microsoft.com/office/powerpoint/2010/main" val="808898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5479-2656-4DDF-9F49-FC6461DEECFF}"/>
              </a:ext>
            </a:extLst>
          </p:cNvPr>
          <p:cNvSpPr>
            <a:spLocks noGrp="1"/>
          </p:cNvSpPr>
          <p:nvPr>
            <p:ph type="title"/>
          </p:nvPr>
        </p:nvSpPr>
        <p:spPr/>
        <p:txBody>
          <a:bodyPr/>
          <a:lstStyle/>
          <a:p>
            <a:r>
              <a:rPr lang="en-US" dirty="0" err="1"/>
              <a:t>StrRFix</a:t>
            </a:r>
            <a:r>
              <a:rPr lang="en-US" dirty="0"/>
              <a:t> and </a:t>
            </a:r>
            <a:r>
              <a:rPr lang="en-US" dirty="0" err="1"/>
              <a:t>StrLFix</a:t>
            </a:r>
            <a:endParaRPr lang="en-US" dirty="0"/>
          </a:p>
        </p:txBody>
      </p:sp>
      <p:sp>
        <p:nvSpPr>
          <p:cNvPr id="3" name="Content Placeholder 2">
            <a:extLst>
              <a:ext uri="{FF2B5EF4-FFF2-40B4-BE49-F238E27FC236}">
                <a16:creationId xmlns:a16="http://schemas.microsoft.com/office/drawing/2014/main" id="{B980748D-E808-4F8D-8FAA-31FA0CFF72DD}"/>
              </a:ext>
            </a:extLst>
          </p:cNvPr>
          <p:cNvSpPr>
            <a:spLocks noGrp="1"/>
          </p:cNvSpPr>
          <p:nvPr>
            <p:ph idx="1"/>
          </p:nvPr>
        </p:nvSpPr>
        <p:spPr/>
        <p:txBody>
          <a:bodyPr>
            <a:normAutofit fontScale="77500" lnSpcReduction="20000"/>
          </a:bodyPr>
          <a:lstStyle/>
          <a:p>
            <a:pPr marL="0" indent="0">
              <a:buNone/>
            </a:pPr>
            <a:r>
              <a:rPr lang="en-US" dirty="0"/>
              <a:t>static void </a:t>
            </a:r>
            <a:r>
              <a:rPr lang="en-US" dirty="0" err="1"/>
              <a:t>testZeroPadding</a:t>
            </a:r>
            <a:r>
              <a:rPr lang="en-US" dirty="0"/>
              <a:t>(</a:t>
            </a:r>
            <a:r>
              <a:rPr lang="en-US" dirty="0" err="1"/>
              <a:t>Args</a:t>
            </a:r>
            <a:r>
              <a:rPr lang="en-US" dirty="0"/>
              <a:t> _</a:t>
            </a:r>
            <a:r>
              <a:rPr lang="en-US" dirty="0" err="1"/>
              <a:t>args</a:t>
            </a:r>
            <a:r>
              <a:rPr lang="en-US" dirty="0"/>
              <a:t>)</a:t>
            </a:r>
          </a:p>
          <a:p>
            <a:pPr marL="0" indent="0">
              <a:buNone/>
            </a:pPr>
            <a:r>
              <a:rPr lang="en-US" dirty="0"/>
              <a:t>{</a:t>
            </a:r>
          </a:p>
          <a:p>
            <a:pPr marL="0" indent="0">
              <a:buNone/>
            </a:pPr>
            <a:r>
              <a:rPr lang="en-US" dirty="0"/>
              <a:t>    int </a:t>
            </a:r>
            <a:r>
              <a:rPr lang="en-US" dirty="0" err="1"/>
              <a:t>i</a:t>
            </a:r>
            <a:r>
              <a:rPr lang="en-US" dirty="0"/>
              <a:t> = 1;</a:t>
            </a:r>
          </a:p>
          <a:p>
            <a:pPr marL="0" indent="0">
              <a:buNone/>
            </a:pPr>
            <a:r>
              <a:rPr lang="en-US" dirty="0"/>
              <a:t>    str padded;</a:t>
            </a:r>
          </a:p>
          <a:p>
            <a:pPr marL="0" indent="0">
              <a:buNone/>
            </a:pPr>
            <a:r>
              <a:rPr lang="en-US" dirty="0"/>
              <a:t>    str </a:t>
            </a:r>
            <a:r>
              <a:rPr lang="en-US" dirty="0" err="1"/>
              <a:t>finalResult</a:t>
            </a:r>
            <a:r>
              <a:rPr lang="en-US" dirty="0"/>
              <a:t>;</a:t>
            </a:r>
          </a:p>
          <a:p>
            <a:pPr marL="0" indent="0">
              <a:buNone/>
            </a:pPr>
            <a:r>
              <a:rPr lang="en-US" dirty="0"/>
              <a:t>    ;</a:t>
            </a:r>
          </a:p>
          <a:p>
            <a:pPr marL="0" indent="0">
              <a:buNone/>
            </a:pPr>
            <a:r>
              <a:rPr lang="en-US" dirty="0"/>
              <a:t>    // Create a string, with a length of 5, ending with the value of </a:t>
            </a:r>
            <a:r>
              <a:rPr lang="en-US" dirty="0" err="1"/>
              <a:t>i</a:t>
            </a:r>
            <a:r>
              <a:rPr lang="en-US" dirty="0"/>
              <a:t> and padded with zeros</a:t>
            </a:r>
          </a:p>
          <a:p>
            <a:pPr marL="0" indent="0">
              <a:buNone/>
            </a:pPr>
            <a:r>
              <a:rPr lang="en-US" dirty="0"/>
              <a:t>    padded = </a:t>
            </a:r>
            <a:r>
              <a:rPr lang="en-US" dirty="0" err="1"/>
              <a:t>strRFix</a:t>
            </a:r>
            <a:r>
              <a:rPr lang="en-US" dirty="0"/>
              <a:t>(int2str(</a:t>
            </a:r>
            <a:r>
              <a:rPr lang="en-US" dirty="0" err="1"/>
              <a:t>i</a:t>
            </a:r>
            <a:r>
              <a:rPr lang="en-US" dirty="0"/>
              <a:t>), 5, "0");</a:t>
            </a:r>
          </a:p>
          <a:p>
            <a:pPr marL="0" indent="0">
              <a:buNone/>
            </a:pPr>
            <a:r>
              <a:rPr lang="en-US" dirty="0"/>
              <a:t>    </a:t>
            </a:r>
            <a:r>
              <a:rPr lang="en-US" dirty="0" err="1"/>
              <a:t>finalResult</a:t>
            </a:r>
            <a:r>
              <a:rPr lang="en-US" dirty="0"/>
              <a:t> = </a:t>
            </a:r>
            <a:r>
              <a:rPr lang="en-US" dirty="0" err="1"/>
              <a:t>strFmt</a:t>
            </a:r>
            <a:r>
              <a:rPr lang="en-US" dirty="0"/>
              <a:t>("ABC-%1", padded);</a:t>
            </a:r>
          </a:p>
          <a:p>
            <a:pPr marL="0" indent="0">
              <a:buNone/>
            </a:pPr>
            <a:r>
              <a:rPr lang="en-US" dirty="0"/>
              <a:t>    // 00001</a:t>
            </a:r>
          </a:p>
          <a:p>
            <a:pPr marL="0" indent="0">
              <a:buNone/>
            </a:pPr>
            <a:r>
              <a:rPr lang="en-US" dirty="0"/>
              <a:t>}</a:t>
            </a:r>
          </a:p>
        </p:txBody>
      </p:sp>
      <p:pic>
        <p:nvPicPr>
          <p:cNvPr id="4" name="Picture 3">
            <a:extLst>
              <a:ext uri="{FF2B5EF4-FFF2-40B4-BE49-F238E27FC236}">
                <a16:creationId xmlns:a16="http://schemas.microsoft.com/office/drawing/2014/main" id="{923BED9F-944B-475F-B64E-3D8162B5BB70}"/>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143712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34F8-5F89-43F5-9CEB-19C5D3F17BF2}"/>
              </a:ext>
            </a:extLst>
          </p:cNvPr>
          <p:cNvSpPr>
            <a:spLocks noGrp="1"/>
          </p:cNvSpPr>
          <p:nvPr>
            <p:ph type="title"/>
          </p:nvPr>
        </p:nvSpPr>
        <p:spPr/>
        <p:txBody>
          <a:bodyPr/>
          <a:lstStyle/>
          <a:p>
            <a:r>
              <a:rPr lang="en-US" dirty="0"/>
              <a:t>Use C#</a:t>
            </a:r>
          </a:p>
        </p:txBody>
      </p:sp>
      <p:sp>
        <p:nvSpPr>
          <p:cNvPr id="3" name="Content Placeholder 2">
            <a:extLst>
              <a:ext uri="{FF2B5EF4-FFF2-40B4-BE49-F238E27FC236}">
                <a16:creationId xmlns:a16="http://schemas.microsoft.com/office/drawing/2014/main" id="{8F396ADF-FBA2-4279-928E-BD81F67831E9}"/>
              </a:ext>
            </a:extLst>
          </p:cNvPr>
          <p:cNvSpPr>
            <a:spLocks noGrp="1"/>
          </p:cNvSpPr>
          <p:nvPr>
            <p:ph idx="1"/>
          </p:nvPr>
        </p:nvSpPr>
        <p:spPr/>
        <p:txBody>
          <a:bodyPr/>
          <a:lstStyle/>
          <a:p>
            <a:r>
              <a:rPr lang="en-US" dirty="0"/>
              <a:t>X++ is good but what it can’t do, C# can do</a:t>
            </a:r>
          </a:p>
          <a:p>
            <a:pPr lvl="1"/>
            <a:r>
              <a:rPr lang="en-US" dirty="0"/>
              <a:t>Call an external web service</a:t>
            </a:r>
          </a:p>
          <a:p>
            <a:pPr lvl="1"/>
            <a:r>
              <a:rPr lang="en-US" dirty="0"/>
              <a:t>Handle JSON/XML tedium</a:t>
            </a:r>
          </a:p>
          <a:p>
            <a:pPr lvl="1"/>
            <a:r>
              <a:rPr lang="en-US" dirty="0"/>
              <a:t>FTP</a:t>
            </a:r>
          </a:p>
          <a:p>
            <a:pPr lvl="1"/>
            <a:endParaRPr lang="en-US" dirty="0"/>
          </a:p>
        </p:txBody>
      </p:sp>
      <p:pic>
        <p:nvPicPr>
          <p:cNvPr id="4" name="Picture 3">
            <a:extLst>
              <a:ext uri="{FF2B5EF4-FFF2-40B4-BE49-F238E27FC236}">
                <a16:creationId xmlns:a16="http://schemas.microsoft.com/office/drawing/2014/main" id="{85EF146C-5011-4938-AB2A-A4034DF48A1C}"/>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428415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396ADF-FBA2-4279-928E-BD81F67831E9}"/>
              </a:ext>
            </a:extLst>
          </p:cNvPr>
          <p:cNvSpPr>
            <a:spLocks noGrp="1"/>
          </p:cNvSpPr>
          <p:nvPr>
            <p:ph idx="1"/>
          </p:nvPr>
        </p:nvSpPr>
        <p:spPr>
          <a:xfrm>
            <a:off x="0" y="124691"/>
            <a:ext cx="12192000" cy="6052272"/>
          </a:xfrm>
        </p:spPr>
        <p:txBody>
          <a:bodyPr>
            <a:noAutofit/>
          </a:bodyPr>
          <a:lstStyle/>
          <a:p>
            <a:pPr marL="0" indent="0" algn="l">
              <a:buNone/>
            </a:pPr>
            <a:r>
              <a:rPr lang="en-US" sz="1600" b="0" i="1" dirty="0">
                <a:solidFill>
                  <a:srgbClr val="707070"/>
                </a:solidFill>
                <a:effectLst/>
                <a:latin typeface="+mn-lt"/>
              </a:rPr>
              <a:t>class </a:t>
            </a:r>
            <a:r>
              <a:rPr lang="en-US" sz="1600" b="0" i="1" dirty="0" err="1">
                <a:solidFill>
                  <a:srgbClr val="707070"/>
                </a:solidFill>
                <a:effectLst/>
                <a:latin typeface="+mn-lt"/>
              </a:rPr>
              <a:t>AAX_AzureQueueTest</a:t>
            </a:r>
            <a:br>
              <a:rPr lang="en-US" sz="1600" b="0" i="1" dirty="0">
                <a:solidFill>
                  <a:srgbClr val="707070"/>
                </a:solidFill>
                <a:effectLst/>
                <a:latin typeface="+mn-lt"/>
              </a:rPr>
            </a:br>
            <a:r>
              <a:rPr lang="en-US" sz="1600" b="0" i="1" dirty="0">
                <a:solidFill>
                  <a:srgbClr val="707070"/>
                </a:solidFill>
                <a:effectLst/>
                <a:latin typeface="+mn-lt"/>
              </a:rPr>
              <a:t>{</a:t>
            </a:r>
            <a:br>
              <a:rPr lang="en-US" sz="1600" b="0" i="1" dirty="0">
                <a:solidFill>
                  <a:srgbClr val="707070"/>
                </a:solidFill>
                <a:effectLst/>
                <a:latin typeface="+mn-lt"/>
              </a:rPr>
            </a:br>
            <a:r>
              <a:rPr lang="en-US" sz="1600" b="0" i="1" dirty="0">
                <a:solidFill>
                  <a:srgbClr val="707070"/>
                </a:solidFill>
                <a:effectLst/>
                <a:latin typeface="+mn-lt"/>
              </a:rPr>
              <a:t>    const str </a:t>
            </a:r>
            <a:r>
              <a:rPr lang="en-US" sz="1600" b="0" i="1" dirty="0" err="1">
                <a:solidFill>
                  <a:srgbClr val="707070"/>
                </a:solidFill>
                <a:effectLst/>
                <a:latin typeface="+mn-lt"/>
              </a:rPr>
              <a:t>connectionString</a:t>
            </a:r>
            <a:r>
              <a:rPr lang="en-US" sz="1600" b="0" i="1" dirty="0">
                <a:solidFill>
                  <a:srgbClr val="707070"/>
                </a:solidFill>
                <a:effectLst/>
                <a:latin typeface="+mn-lt"/>
              </a:rPr>
              <a:t> = "Endpoint=sb://[urlName]servicebus.windows.net/;SharedAccessKeyName=[SharedAccessName];SharedAccessKey=[SharedAccessKey]=;EntityPath=[QueueName]";</a:t>
            </a:r>
            <a:br>
              <a:rPr lang="en-US" sz="1600" b="0" i="1" dirty="0">
                <a:solidFill>
                  <a:srgbClr val="707070"/>
                </a:solidFill>
                <a:effectLst/>
                <a:latin typeface="+mn-lt"/>
              </a:rPr>
            </a:br>
            <a:r>
              <a:rPr lang="en-US" sz="1600" b="0" i="1" dirty="0">
                <a:solidFill>
                  <a:srgbClr val="707070"/>
                </a:solidFill>
                <a:effectLst/>
                <a:latin typeface="+mn-lt"/>
              </a:rPr>
              <a:t>    public static void main(</a:t>
            </a:r>
            <a:r>
              <a:rPr lang="en-US" sz="1600" b="0" i="1" dirty="0" err="1">
                <a:solidFill>
                  <a:srgbClr val="707070"/>
                </a:solidFill>
                <a:effectLst/>
                <a:latin typeface="+mn-lt"/>
              </a:rPr>
              <a:t>Args</a:t>
            </a:r>
            <a:r>
              <a:rPr lang="en-US" sz="1600" b="0" i="1" dirty="0">
                <a:solidFill>
                  <a:srgbClr val="707070"/>
                </a:solidFill>
                <a:effectLst/>
                <a:latin typeface="+mn-lt"/>
              </a:rPr>
              <a:t> </a:t>
            </a:r>
            <a:r>
              <a:rPr lang="en-US" sz="1600" b="0" i="1" dirty="0" err="1">
                <a:solidFill>
                  <a:srgbClr val="707070"/>
                </a:solidFill>
                <a:effectLst/>
                <a:latin typeface="+mn-lt"/>
              </a:rPr>
              <a:t>args</a:t>
            </a:r>
            <a:r>
              <a:rPr lang="en-US" sz="1600" b="0" i="1" dirty="0">
                <a:solidFill>
                  <a:srgbClr val="707070"/>
                </a:solidFill>
                <a:effectLst/>
                <a:latin typeface="+mn-lt"/>
              </a:rPr>
              <a:t>)</a:t>
            </a:r>
            <a:br>
              <a:rPr lang="en-US" sz="1600" b="0" i="1" dirty="0">
                <a:solidFill>
                  <a:srgbClr val="707070"/>
                </a:solidFill>
                <a:effectLst/>
                <a:latin typeface="+mn-lt"/>
              </a:rPr>
            </a:br>
            <a:r>
              <a:rPr lang="en-US" sz="1600" b="0" i="1" dirty="0">
                <a:solidFill>
                  <a:srgbClr val="707070"/>
                </a:solidFill>
                <a:effectLst/>
                <a:latin typeface="+mn-lt"/>
              </a:rPr>
              <a:t>    {</a:t>
            </a:r>
            <a:br>
              <a:rPr lang="en-US" sz="1600" b="0" i="1" dirty="0">
                <a:solidFill>
                  <a:srgbClr val="707070"/>
                </a:solidFill>
                <a:effectLst/>
                <a:latin typeface="+mn-lt"/>
              </a:rPr>
            </a:br>
            <a:r>
              <a:rPr lang="en-US" sz="1600" b="0" i="1" dirty="0">
                <a:solidFill>
                  <a:srgbClr val="707070"/>
                </a:solidFill>
                <a:effectLst/>
                <a:latin typeface="+mn-lt"/>
              </a:rPr>
              <a:t>        </a:t>
            </a:r>
            <a:r>
              <a:rPr lang="en-US" sz="1600" b="0" i="1" dirty="0" err="1">
                <a:solidFill>
                  <a:srgbClr val="707070"/>
                </a:solidFill>
                <a:effectLst/>
                <a:latin typeface="+mn-lt"/>
              </a:rPr>
              <a:t>AAX_AzureQueueLibrary.ReceiveAzureQueue</a:t>
            </a:r>
            <a:r>
              <a:rPr lang="en-US" sz="1600" b="0" i="1" dirty="0">
                <a:solidFill>
                  <a:srgbClr val="707070"/>
                </a:solidFill>
                <a:effectLst/>
                <a:latin typeface="+mn-lt"/>
              </a:rPr>
              <a:t> </a:t>
            </a:r>
            <a:r>
              <a:rPr lang="en-US" sz="1600" b="0" i="1" dirty="0" err="1">
                <a:solidFill>
                  <a:srgbClr val="707070"/>
                </a:solidFill>
                <a:effectLst/>
                <a:latin typeface="+mn-lt"/>
              </a:rPr>
              <a:t>ReceiveAzureQueue</a:t>
            </a:r>
            <a:r>
              <a:rPr lang="en-US" sz="1600" b="0" i="1" dirty="0">
                <a:solidFill>
                  <a:srgbClr val="707070"/>
                </a:solidFill>
                <a:effectLst/>
                <a:latin typeface="+mn-lt"/>
              </a:rPr>
              <a:t> = new </a:t>
            </a:r>
            <a:r>
              <a:rPr lang="en-US" sz="1600" b="0" i="1" dirty="0" err="1">
                <a:solidFill>
                  <a:srgbClr val="707070"/>
                </a:solidFill>
                <a:effectLst/>
                <a:latin typeface="+mn-lt"/>
              </a:rPr>
              <a:t>AAX_AzureQueueLibrary.ReceiveAzureQueue</a:t>
            </a:r>
            <a:r>
              <a:rPr lang="en-US" sz="1600" b="0" i="1" dirty="0">
                <a:solidFill>
                  <a:srgbClr val="707070"/>
                </a:solidFill>
                <a:effectLst/>
                <a:latin typeface="+mn-lt"/>
              </a:rPr>
              <a:t>();</a:t>
            </a:r>
            <a:br>
              <a:rPr lang="en-US" sz="1600" b="0" i="1" dirty="0">
                <a:solidFill>
                  <a:srgbClr val="707070"/>
                </a:solidFill>
                <a:effectLst/>
                <a:latin typeface="+mn-lt"/>
              </a:rPr>
            </a:br>
            <a:r>
              <a:rPr lang="en-US" sz="1600" b="0" i="1" dirty="0">
                <a:solidFill>
                  <a:srgbClr val="707070"/>
                </a:solidFill>
                <a:effectLst/>
                <a:latin typeface="+mn-lt"/>
              </a:rPr>
              <a:t>        </a:t>
            </a:r>
            <a:r>
              <a:rPr lang="en-US" sz="1600" b="0" i="1" dirty="0" err="1">
                <a:solidFill>
                  <a:srgbClr val="707070"/>
                </a:solidFill>
                <a:effectLst/>
                <a:latin typeface="+mn-lt"/>
              </a:rPr>
              <a:t>AAX_AzureQueueLibrary.SendAzureQueue</a:t>
            </a:r>
            <a:r>
              <a:rPr lang="en-US" sz="1600" b="0" i="1" dirty="0">
                <a:solidFill>
                  <a:srgbClr val="707070"/>
                </a:solidFill>
                <a:effectLst/>
                <a:latin typeface="+mn-lt"/>
              </a:rPr>
              <a:t> </a:t>
            </a:r>
            <a:r>
              <a:rPr lang="en-US" sz="1600" b="0" i="1" dirty="0" err="1">
                <a:solidFill>
                  <a:srgbClr val="707070"/>
                </a:solidFill>
                <a:effectLst/>
                <a:latin typeface="+mn-lt"/>
              </a:rPr>
              <a:t>SendAzureQueue</a:t>
            </a:r>
            <a:r>
              <a:rPr lang="en-US" sz="1600" b="0" i="1" dirty="0">
                <a:solidFill>
                  <a:srgbClr val="707070"/>
                </a:solidFill>
                <a:effectLst/>
                <a:latin typeface="+mn-lt"/>
              </a:rPr>
              <a:t> = new </a:t>
            </a:r>
            <a:r>
              <a:rPr lang="en-US" sz="1600" b="0" i="1" dirty="0" err="1">
                <a:solidFill>
                  <a:srgbClr val="707070"/>
                </a:solidFill>
                <a:effectLst/>
                <a:latin typeface="+mn-lt"/>
              </a:rPr>
              <a:t>AAX_AzureQueueLibrary.SendAzureQueue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//x++ get a </a:t>
            </a:r>
            <a:r>
              <a:rPr lang="en-US" sz="1600" b="0" i="1" dirty="0" err="1">
                <a:solidFill>
                  <a:srgbClr val="707070"/>
                </a:solidFill>
                <a:effectLst/>
                <a:latin typeface="+mn-lt"/>
              </a:rPr>
              <a:t>guid</a:t>
            </a:r>
            <a:r>
              <a:rPr lang="en-US" sz="1600" b="0" i="1" dirty="0">
                <a:solidFill>
                  <a:srgbClr val="707070"/>
                </a:solidFill>
                <a:effectLst/>
                <a:latin typeface="+mn-lt"/>
              </a:rPr>
              <a:t>, not C#</a:t>
            </a:r>
            <a:br>
              <a:rPr lang="en-US" sz="1600" b="0" i="1" dirty="0">
                <a:solidFill>
                  <a:srgbClr val="707070"/>
                </a:solidFill>
                <a:effectLst/>
                <a:latin typeface="+mn-lt"/>
              </a:rPr>
            </a:br>
            <a:r>
              <a:rPr lang="en-US" sz="1600" b="0" i="1" dirty="0">
                <a:solidFill>
                  <a:srgbClr val="707070"/>
                </a:solidFill>
                <a:effectLst/>
                <a:latin typeface="+mn-lt"/>
              </a:rPr>
              <a:t>        str s = "Test Message " + </a:t>
            </a:r>
            <a:r>
              <a:rPr lang="en-US" sz="1600" b="0" i="1" dirty="0" err="1">
                <a:solidFill>
                  <a:srgbClr val="707070"/>
                </a:solidFill>
                <a:effectLst/>
                <a:latin typeface="+mn-lt"/>
              </a:rPr>
              <a:t>WinAPIServer</a:t>
            </a:r>
            <a:r>
              <a:rPr lang="en-US" sz="1600" b="0" i="1" dirty="0">
                <a:solidFill>
                  <a:srgbClr val="707070"/>
                </a:solidFill>
                <a:effectLst/>
                <a:latin typeface="+mn-lt"/>
              </a:rPr>
              <a:t>::</a:t>
            </a:r>
            <a:r>
              <a:rPr lang="en-US" sz="1600" b="0" i="1" dirty="0" err="1">
                <a:solidFill>
                  <a:srgbClr val="707070"/>
                </a:solidFill>
                <a:effectLst/>
                <a:latin typeface="+mn-lt"/>
              </a:rPr>
              <a:t>createGUID</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a:t>
            </a:r>
            <a:r>
              <a:rPr lang="en-US" sz="1600" b="0" i="1" dirty="0" err="1">
                <a:solidFill>
                  <a:srgbClr val="707070"/>
                </a:solidFill>
                <a:effectLst/>
                <a:latin typeface="+mn-lt"/>
              </a:rPr>
              <a:t>SendAzureQueue.connect</a:t>
            </a:r>
            <a:r>
              <a:rPr lang="en-US" sz="1600" b="0" i="1" dirty="0">
                <a:solidFill>
                  <a:srgbClr val="707070"/>
                </a:solidFill>
                <a:effectLst/>
                <a:latin typeface="+mn-lt"/>
              </a:rPr>
              <a:t>(</a:t>
            </a:r>
            <a:r>
              <a:rPr lang="en-US" sz="1600" b="0" i="1" dirty="0" err="1">
                <a:solidFill>
                  <a:srgbClr val="707070"/>
                </a:solidFill>
                <a:effectLst/>
                <a:latin typeface="+mn-lt"/>
              </a:rPr>
              <a:t>connectionString</a:t>
            </a:r>
            <a:r>
              <a:rPr lang="en-US" sz="1600" b="0" i="1" dirty="0">
                <a:solidFill>
                  <a:srgbClr val="707070"/>
                </a:solidFill>
                <a:effectLst/>
                <a:latin typeface="+mn-lt"/>
              </a:rPr>
              <a:t>);</a:t>
            </a:r>
            <a:br>
              <a:rPr lang="en-US" sz="1600" b="0" i="1" dirty="0">
                <a:solidFill>
                  <a:srgbClr val="707070"/>
                </a:solidFill>
                <a:effectLst/>
                <a:latin typeface="+mn-lt"/>
              </a:rPr>
            </a:br>
            <a:r>
              <a:rPr lang="en-US" sz="1600" b="0" i="1" dirty="0">
                <a:solidFill>
                  <a:srgbClr val="707070"/>
                </a:solidFill>
                <a:effectLst/>
                <a:latin typeface="+mn-lt"/>
              </a:rPr>
              <a:t>        </a:t>
            </a:r>
            <a:r>
              <a:rPr lang="en-US" sz="1600" b="0" i="1" dirty="0" err="1">
                <a:solidFill>
                  <a:srgbClr val="707070"/>
                </a:solidFill>
                <a:effectLst/>
                <a:latin typeface="+mn-lt"/>
              </a:rPr>
              <a:t>SendAzureQueue.sendMessage</a:t>
            </a:r>
            <a:r>
              <a:rPr lang="en-US" sz="1600" b="0" i="1" dirty="0">
                <a:solidFill>
                  <a:srgbClr val="707070"/>
                </a:solidFill>
                <a:effectLst/>
                <a:latin typeface="+mn-lt"/>
              </a:rPr>
              <a:t>(s);</a:t>
            </a:r>
            <a:br>
              <a:rPr lang="en-US" sz="1600" b="0" i="1" dirty="0">
                <a:solidFill>
                  <a:srgbClr val="707070"/>
                </a:solidFill>
                <a:effectLst/>
                <a:latin typeface="+mn-lt"/>
              </a:rPr>
            </a:br>
            <a:r>
              <a:rPr lang="en-US" sz="1600" b="0" i="1" dirty="0">
                <a:solidFill>
                  <a:srgbClr val="707070"/>
                </a:solidFill>
                <a:effectLst/>
                <a:latin typeface="+mn-lt"/>
              </a:rPr>
              <a:t>        </a:t>
            </a:r>
            <a:r>
              <a:rPr lang="en-US" sz="1600" b="0" i="1" dirty="0" err="1">
                <a:solidFill>
                  <a:srgbClr val="707070"/>
                </a:solidFill>
                <a:effectLst/>
                <a:latin typeface="+mn-lt"/>
              </a:rPr>
              <a:t>SendAzureQueue.close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info(</a:t>
            </a:r>
            <a:r>
              <a:rPr lang="en-US" sz="1600" b="0" i="1" dirty="0" err="1">
                <a:solidFill>
                  <a:srgbClr val="707070"/>
                </a:solidFill>
                <a:effectLst/>
                <a:latin typeface="+mn-lt"/>
              </a:rPr>
              <a:t>strFmt</a:t>
            </a:r>
            <a:r>
              <a:rPr lang="en-US" sz="1600" b="0" i="1" dirty="0">
                <a:solidFill>
                  <a:srgbClr val="707070"/>
                </a:solidFill>
                <a:effectLst/>
                <a:latin typeface="+mn-lt"/>
              </a:rPr>
              <a:t>("sent: %1", s));</a:t>
            </a:r>
            <a:br>
              <a:rPr lang="en-US" sz="1600" b="0" i="1" dirty="0">
                <a:solidFill>
                  <a:srgbClr val="707070"/>
                </a:solidFill>
                <a:effectLst/>
                <a:latin typeface="+mn-lt"/>
              </a:rPr>
            </a:br>
            <a:r>
              <a:rPr lang="en-US" sz="1600" b="0" i="1" dirty="0">
                <a:solidFill>
                  <a:srgbClr val="707070"/>
                </a:solidFill>
                <a:effectLst/>
                <a:latin typeface="+mn-lt"/>
              </a:rPr>
              <a:t>        s = "";</a:t>
            </a:r>
          </a:p>
          <a:p>
            <a:pPr marL="0" indent="0" algn="l">
              <a:buNone/>
            </a:pPr>
            <a:r>
              <a:rPr lang="en-US" sz="1600" b="0" i="1" dirty="0">
                <a:solidFill>
                  <a:srgbClr val="707070"/>
                </a:solidFill>
                <a:effectLst/>
                <a:latin typeface="+mn-lt"/>
              </a:rPr>
              <a:t>        </a:t>
            </a:r>
            <a:r>
              <a:rPr lang="en-US" sz="1600" b="0" i="1" dirty="0" err="1">
                <a:solidFill>
                  <a:srgbClr val="707070"/>
                </a:solidFill>
                <a:effectLst/>
                <a:latin typeface="+mn-lt"/>
              </a:rPr>
              <a:t>ReceiveAzureQueue.connect</a:t>
            </a:r>
            <a:r>
              <a:rPr lang="en-US" sz="1600" b="0" i="1" dirty="0">
                <a:solidFill>
                  <a:srgbClr val="707070"/>
                </a:solidFill>
                <a:effectLst/>
                <a:latin typeface="+mn-lt"/>
              </a:rPr>
              <a:t>(</a:t>
            </a:r>
            <a:r>
              <a:rPr lang="en-US" sz="1600" b="0" i="1" dirty="0" err="1">
                <a:solidFill>
                  <a:srgbClr val="707070"/>
                </a:solidFill>
                <a:effectLst/>
                <a:latin typeface="+mn-lt"/>
              </a:rPr>
              <a:t>connectionString</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s = </a:t>
            </a:r>
            <a:r>
              <a:rPr lang="en-US" sz="1600" b="0" i="1" dirty="0" err="1">
                <a:solidFill>
                  <a:srgbClr val="707070"/>
                </a:solidFill>
                <a:effectLst/>
                <a:latin typeface="+mn-lt"/>
              </a:rPr>
              <a:t>ReceiveAzureQueue.readMessage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a:t>
            </a:r>
            <a:r>
              <a:rPr lang="en-US" sz="1600" b="0" i="1" dirty="0" err="1">
                <a:solidFill>
                  <a:srgbClr val="707070"/>
                </a:solidFill>
                <a:effectLst/>
                <a:latin typeface="+mn-lt"/>
              </a:rPr>
              <a:t>ReceiveAzureQueue.completeMessage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a:t>
            </a:r>
            <a:r>
              <a:rPr lang="en-US" sz="1600" b="0" i="1" dirty="0" err="1">
                <a:solidFill>
                  <a:srgbClr val="707070"/>
                </a:solidFill>
                <a:effectLst/>
                <a:latin typeface="+mn-lt"/>
              </a:rPr>
              <a:t>ReceiveAzureQueue.close</a:t>
            </a:r>
            <a:r>
              <a:rPr lang="en-US" sz="1600" b="0" i="1" dirty="0">
                <a:solidFill>
                  <a:srgbClr val="707070"/>
                </a:solidFill>
                <a:effectLst/>
                <a:latin typeface="+mn-lt"/>
              </a:rPr>
              <a:t>();</a:t>
            </a:r>
          </a:p>
          <a:p>
            <a:pPr marL="0" indent="0" algn="l">
              <a:buNone/>
            </a:pPr>
            <a:r>
              <a:rPr lang="en-US" sz="1600" b="0" i="1" dirty="0">
                <a:solidFill>
                  <a:srgbClr val="707070"/>
                </a:solidFill>
                <a:effectLst/>
                <a:latin typeface="+mn-lt"/>
              </a:rPr>
              <a:t>        info(</a:t>
            </a:r>
            <a:r>
              <a:rPr lang="en-US" sz="1600" b="0" i="1" dirty="0" err="1">
                <a:solidFill>
                  <a:srgbClr val="707070"/>
                </a:solidFill>
                <a:effectLst/>
                <a:latin typeface="+mn-lt"/>
              </a:rPr>
              <a:t>strFmt</a:t>
            </a:r>
            <a:r>
              <a:rPr lang="en-US" sz="1600" b="0" i="1" dirty="0">
                <a:solidFill>
                  <a:srgbClr val="707070"/>
                </a:solidFill>
                <a:effectLst/>
                <a:latin typeface="+mn-lt"/>
              </a:rPr>
              <a:t>("Received: %1", s));</a:t>
            </a:r>
          </a:p>
          <a:p>
            <a:pPr marL="0" indent="0" algn="l">
              <a:buNone/>
            </a:pPr>
            <a:r>
              <a:rPr lang="en-US" sz="1600" b="0" i="1" dirty="0">
                <a:solidFill>
                  <a:srgbClr val="707070"/>
                </a:solidFill>
                <a:effectLst/>
                <a:latin typeface="+mn-lt"/>
              </a:rPr>
              <a:t>    }</a:t>
            </a:r>
          </a:p>
          <a:p>
            <a:pPr marL="0" indent="0" algn="l">
              <a:buNone/>
            </a:pPr>
            <a:r>
              <a:rPr lang="en-US" sz="1600" b="0" i="1" dirty="0">
                <a:solidFill>
                  <a:srgbClr val="707070"/>
                </a:solidFill>
                <a:effectLst/>
                <a:latin typeface="+mn-lt"/>
              </a:rPr>
              <a:t>}</a:t>
            </a:r>
          </a:p>
        </p:txBody>
      </p:sp>
      <p:sp>
        <p:nvSpPr>
          <p:cNvPr id="6" name="Rectangle 5">
            <a:extLst>
              <a:ext uri="{FF2B5EF4-FFF2-40B4-BE49-F238E27FC236}">
                <a16:creationId xmlns:a16="http://schemas.microsoft.com/office/drawing/2014/main" id="{3DC50DFD-DB3A-4EE6-93D0-B73E57C6B871}"/>
              </a:ext>
            </a:extLst>
          </p:cNvPr>
          <p:cNvSpPr/>
          <p:nvPr/>
        </p:nvSpPr>
        <p:spPr>
          <a:xfrm>
            <a:off x="145473" y="2182091"/>
            <a:ext cx="5340927" cy="550718"/>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96B632-1146-4270-A5AA-A93DC152FED9}"/>
              </a:ext>
            </a:extLst>
          </p:cNvPr>
          <p:cNvSpPr/>
          <p:nvPr/>
        </p:nvSpPr>
        <p:spPr>
          <a:xfrm>
            <a:off x="145473" y="3574474"/>
            <a:ext cx="5340927" cy="550718"/>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546734-6A19-4E69-AC72-9D7922DC9210}"/>
              </a:ext>
            </a:extLst>
          </p:cNvPr>
          <p:cNvSpPr/>
          <p:nvPr/>
        </p:nvSpPr>
        <p:spPr>
          <a:xfrm>
            <a:off x="145472" y="5472546"/>
            <a:ext cx="5340927" cy="377536"/>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DD1172B-AEF5-4A4F-B726-6D6F17CB9926}"/>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255158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A7C6-9957-4B33-AABF-726678BED3DF}"/>
              </a:ext>
            </a:extLst>
          </p:cNvPr>
          <p:cNvSpPr>
            <a:spLocks noGrp="1"/>
          </p:cNvSpPr>
          <p:nvPr>
            <p:ph type="title"/>
          </p:nvPr>
        </p:nvSpPr>
        <p:spPr/>
        <p:txBody>
          <a:bodyPr/>
          <a:lstStyle/>
          <a:p>
            <a:r>
              <a:rPr lang="en-US" dirty="0"/>
              <a:t>Other Stuff</a:t>
            </a:r>
          </a:p>
        </p:txBody>
      </p:sp>
      <p:sp>
        <p:nvSpPr>
          <p:cNvPr id="3" name="Content Placeholder 2">
            <a:extLst>
              <a:ext uri="{FF2B5EF4-FFF2-40B4-BE49-F238E27FC236}">
                <a16:creationId xmlns:a16="http://schemas.microsoft.com/office/drawing/2014/main" id="{D17D3CA0-9F39-40C0-A563-DE22489078B8}"/>
              </a:ext>
            </a:extLst>
          </p:cNvPr>
          <p:cNvSpPr>
            <a:spLocks noGrp="1"/>
          </p:cNvSpPr>
          <p:nvPr>
            <p:ph idx="1"/>
          </p:nvPr>
        </p:nvSpPr>
        <p:spPr/>
        <p:txBody>
          <a:bodyPr/>
          <a:lstStyle/>
          <a:p>
            <a:r>
              <a:rPr lang="en-US" dirty="0"/>
              <a:t>Can’t locate an error that is being thrown? Add a breakpoint in </a:t>
            </a:r>
            <a:r>
              <a:rPr lang="en-US" dirty="0" err="1"/>
              <a:t>info.Add</a:t>
            </a:r>
            <a:r>
              <a:rPr lang="en-US" dirty="0"/>
              <a:t>() (on switch (</a:t>
            </a:r>
            <a:r>
              <a:rPr lang="en-US" dirty="0" err="1"/>
              <a:t>logLevel</a:t>
            </a:r>
            <a:r>
              <a:rPr lang="en-US" dirty="0"/>
              <a:t>))</a:t>
            </a:r>
          </a:p>
          <a:p>
            <a:r>
              <a:rPr lang="en-US" dirty="0"/>
              <a:t>Use </a:t>
            </a:r>
            <a:r>
              <a:rPr lang="en-US" dirty="0" err="1"/>
              <a:t>funcName</a:t>
            </a:r>
            <a:r>
              <a:rPr lang="en-US" dirty="0"/>
              <a:t>() to help with figuring problems out</a:t>
            </a:r>
          </a:p>
          <a:p>
            <a:r>
              <a:rPr lang="en-US" dirty="0" err="1"/>
              <a:t>QueryBuildDataSource.toString</a:t>
            </a:r>
            <a:r>
              <a:rPr lang="en-US" dirty="0"/>
              <a:t>() to see the SQL for a query</a:t>
            </a:r>
          </a:p>
          <a:p>
            <a:r>
              <a:rPr lang="en-US" dirty="0"/>
              <a:t>Data Entities can be temperamental; DB Sync, delete entity, rebuild list, test again</a:t>
            </a:r>
          </a:p>
        </p:txBody>
      </p:sp>
      <p:pic>
        <p:nvPicPr>
          <p:cNvPr id="4" name="Picture 3">
            <a:extLst>
              <a:ext uri="{FF2B5EF4-FFF2-40B4-BE49-F238E27FC236}">
                <a16:creationId xmlns:a16="http://schemas.microsoft.com/office/drawing/2014/main" id="{89DCC29B-CB06-42FA-A7F1-DFF80348DC4E}"/>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4172149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E7DF-EC2E-4C69-8A23-9411A644B926}"/>
              </a:ext>
            </a:extLst>
          </p:cNvPr>
          <p:cNvSpPr>
            <a:spLocks noGrp="1"/>
          </p:cNvSpPr>
          <p:nvPr>
            <p:ph type="title"/>
          </p:nvPr>
        </p:nvSpPr>
        <p:spPr/>
        <p:txBody>
          <a:bodyPr/>
          <a:lstStyle/>
          <a:p>
            <a:r>
              <a:rPr lang="en-US" dirty="0"/>
              <a:t>D365FO.Tools</a:t>
            </a:r>
          </a:p>
        </p:txBody>
      </p:sp>
      <p:sp>
        <p:nvSpPr>
          <p:cNvPr id="3" name="Content Placeholder 2">
            <a:extLst>
              <a:ext uri="{FF2B5EF4-FFF2-40B4-BE49-F238E27FC236}">
                <a16:creationId xmlns:a16="http://schemas.microsoft.com/office/drawing/2014/main" id="{C4E27D49-9A77-4376-9394-41FD635713DC}"/>
              </a:ext>
            </a:extLst>
          </p:cNvPr>
          <p:cNvSpPr>
            <a:spLocks noGrp="1"/>
          </p:cNvSpPr>
          <p:nvPr>
            <p:ph sz="half" idx="1"/>
          </p:nvPr>
        </p:nvSpPr>
        <p:spPr/>
        <p:txBody>
          <a:bodyPr/>
          <a:lstStyle/>
          <a:p>
            <a:r>
              <a:rPr lang="en-US" dirty="0"/>
              <a:t>PowerShell module to handle the different management tasks during a Dynamics 365 Finance &amp; Operations</a:t>
            </a:r>
          </a:p>
        </p:txBody>
      </p:sp>
      <p:sp>
        <p:nvSpPr>
          <p:cNvPr id="4" name="Content Placeholder 3">
            <a:extLst>
              <a:ext uri="{FF2B5EF4-FFF2-40B4-BE49-F238E27FC236}">
                <a16:creationId xmlns:a16="http://schemas.microsoft.com/office/drawing/2014/main" id="{6D7F78AE-FB2B-47B3-B0E6-A52476CD8F0C}"/>
              </a:ext>
            </a:extLst>
          </p:cNvPr>
          <p:cNvSpPr>
            <a:spLocks noGrp="1"/>
          </p:cNvSpPr>
          <p:nvPr>
            <p:ph sz="half" idx="2"/>
          </p:nvPr>
        </p:nvSpPr>
        <p:spPr/>
        <p:txBody>
          <a:bodyPr/>
          <a:lstStyle/>
          <a:p>
            <a:r>
              <a:rPr lang="en-US" dirty="0"/>
              <a:t>Install-Module -Name d365fo.tools</a:t>
            </a:r>
          </a:p>
          <a:p>
            <a:r>
              <a:rPr lang="en-US" dirty="0"/>
              <a:t>Update-Module -name d365fo.tools</a:t>
            </a:r>
          </a:p>
        </p:txBody>
      </p:sp>
      <p:pic>
        <p:nvPicPr>
          <p:cNvPr id="7" name="Picture 6">
            <a:extLst>
              <a:ext uri="{FF2B5EF4-FFF2-40B4-BE49-F238E27FC236}">
                <a16:creationId xmlns:a16="http://schemas.microsoft.com/office/drawing/2014/main" id="{E106CDB0-B6BE-4183-8617-F195A33847B8}"/>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991547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D9B12-E97E-4F0A-B09A-31E589F789DB}"/>
              </a:ext>
            </a:extLst>
          </p:cNvPr>
          <p:cNvSpPr>
            <a:spLocks noGrp="1"/>
          </p:cNvSpPr>
          <p:nvPr>
            <p:ph type="title"/>
          </p:nvPr>
        </p:nvSpPr>
        <p:spPr/>
        <p:txBody>
          <a:bodyPr/>
          <a:lstStyle/>
          <a:p>
            <a:r>
              <a:rPr lang="en-US" dirty="0"/>
              <a:t>Stop An Environment</a:t>
            </a:r>
          </a:p>
        </p:txBody>
      </p:sp>
      <p:sp>
        <p:nvSpPr>
          <p:cNvPr id="3" name="Content Placeholder 2">
            <a:extLst>
              <a:ext uri="{FF2B5EF4-FFF2-40B4-BE49-F238E27FC236}">
                <a16:creationId xmlns:a16="http://schemas.microsoft.com/office/drawing/2014/main" id="{96AAD14C-24E2-4DD1-A90D-310325AA0748}"/>
              </a:ext>
            </a:extLst>
          </p:cNvPr>
          <p:cNvSpPr>
            <a:spLocks noGrp="1"/>
          </p:cNvSpPr>
          <p:nvPr>
            <p:ph idx="1"/>
          </p:nvPr>
        </p:nvSpPr>
        <p:spPr/>
        <p:txBody>
          <a:bodyPr/>
          <a:lstStyle/>
          <a:p>
            <a:r>
              <a:rPr lang="en-US" dirty="0"/>
              <a:t>Stop-D365Environment -All</a:t>
            </a:r>
          </a:p>
          <a:p>
            <a:r>
              <a:rPr lang="en-US" dirty="0"/>
              <a:t>Stop-D365Environment -</a:t>
            </a:r>
            <a:r>
              <a:rPr lang="en-US" dirty="0" err="1"/>
              <a:t>Aos</a:t>
            </a:r>
            <a:r>
              <a:rPr lang="en-US" dirty="0"/>
              <a:t> -Batch</a:t>
            </a:r>
          </a:p>
          <a:p>
            <a:r>
              <a:rPr lang="en-US" dirty="0"/>
              <a:t>Stop-D365Environment -</a:t>
            </a:r>
            <a:r>
              <a:rPr lang="en-US" dirty="0" err="1"/>
              <a:t>FinancialReporter</a:t>
            </a:r>
            <a:r>
              <a:rPr lang="en-US" dirty="0"/>
              <a:t> -DMF</a:t>
            </a:r>
          </a:p>
          <a:p>
            <a:r>
              <a:rPr lang="en-US" dirty="0"/>
              <a:t>Stop-D365Environment -All -Kill</a:t>
            </a:r>
          </a:p>
        </p:txBody>
      </p:sp>
      <p:pic>
        <p:nvPicPr>
          <p:cNvPr id="6" name="Picture 5">
            <a:extLst>
              <a:ext uri="{FF2B5EF4-FFF2-40B4-BE49-F238E27FC236}">
                <a16:creationId xmlns:a16="http://schemas.microsoft.com/office/drawing/2014/main" id="{D5224623-967A-4EC3-A3E3-DF6B8520F931}"/>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2846886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C617-C977-468F-8EAF-DF0CB887E216}"/>
              </a:ext>
            </a:extLst>
          </p:cNvPr>
          <p:cNvSpPr>
            <a:spLocks noGrp="1"/>
          </p:cNvSpPr>
          <p:nvPr>
            <p:ph type="title"/>
          </p:nvPr>
        </p:nvSpPr>
        <p:spPr/>
        <p:txBody>
          <a:bodyPr/>
          <a:lstStyle/>
          <a:p>
            <a:r>
              <a:rPr lang="en-US" dirty="0"/>
              <a:t>Start An Environment</a:t>
            </a:r>
          </a:p>
        </p:txBody>
      </p:sp>
      <p:sp>
        <p:nvSpPr>
          <p:cNvPr id="3" name="Content Placeholder 2">
            <a:extLst>
              <a:ext uri="{FF2B5EF4-FFF2-40B4-BE49-F238E27FC236}">
                <a16:creationId xmlns:a16="http://schemas.microsoft.com/office/drawing/2014/main" id="{BC5DF43E-2CC7-46D0-BBC5-5C5AE445CC9A}"/>
              </a:ext>
            </a:extLst>
          </p:cNvPr>
          <p:cNvSpPr>
            <a:spLocks noGrp="1"/>
          </p:cNvSpPr>
          <p:nvPr>
            <p:ph idx="1"/>
          </p:nvPr>
        </p:nvSpPr>
        <p:spPr/>
        <p:txBody>
          <a:bodyPr/>
          <a:lstStyle/>
          <a:p>
            <a:r>
              <a:rPr lang="en-US" dirty="0"/>
              <a:t>Start-D365Environment -</a:t>
            </a:r>
            <a:r>
              <a:rPr lang="en-US" dirty="0" err="1"/>
              <a:t>ShowOriginalProgress</a:t>
            </a:r>
            <a:endParaRPr lang="en-US" dirty="0"/>
          </a:p>
          <a:p>
            <a:r>
              <a:rPr lang="en-US" dirty="0"/>
              <a:t>Start-D365Environment -All</a:t>
            </a:r>
          </a:p>
          <a:p>
            <a:r>
              <a:rPr lang="en-US" dirty="0"/>
              <a:t>Start-D365Environment -</a:t>
            </a:r>
            <a:r>
              <a:rPr lang="en-US" dirty="0" err="1"/>
              <a:t>Aos</a:t>
            </a:r>
            <a:r>
              <a:rPr lang="en-US" dirty="0"/>
              <a:t> -Batch</a:t>
            </a:r>
          </a:p>
          <a:p>
            <a:r>
              <a:rPr lang="en-US" dirty="0"/>
              <a:t>Start-D365Environment -</a:t>
            </a:r>
            <a:r>
              <a:rPr lang="en-US" dirty="0" err="1"/>
              <a:t>FinancialReporter</a:t>
            </a:r>
            <a:r>
              <a:rPr lang="en-US" dirty="0"/>
              <a:t> -DMF</a:t>
            </a:r>
          </a:p>
        </p:txBody>
      </p:sp>
      <p:pic>
        <p:nvPicPr>
          <p:cNvPr id="6" name="Picture 5">
            <a:extLst>
              <a:ext uri="{FF2B5EF4-FFF2-40B4-BE49-F238E27FC236}">
                <a16:creationId xmlns:a16="http://schemas.microsoft.com/office/drawing/2014/main" id="{B6E5AE36-7AF9-4834-8770-CF4D810C0700}"/>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71722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a:t>Nathan Clouse</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p:txBody>
          <a:bodyPr/>
          <a:lstStyle/>
          <a:p>
            <a:r>
              <a:rPr lang="en-US" sz="2800" dirty="0">
                <a:solidFill>
                  <a:schemeClr val="tx1"/>
                </a:solidFill>
              </a:rPr>
              <a:t>Technical Architect </a:t>
            </a:r>
            <a:br>
              <a:rPr lang="en-US" sz="2800" dirty="0">
                <a:solidFill>
                  <a:schemeClr val="tx1"/>
                </a:solidFill>
              </a:rPr>
            </a:br>
            <a:r>
              <a:rPr lang="en-US" sz="2800" dirty="0" err="1">
                <a:solidFill>
                  <a:schemeClr val="tx1"/>
                </a:solidFill>
              </a:rPr>
              <a:t>enVista</a:t>
            </a:r>
            <a:r>
              <a:rPr lang="en-US" sz="2800" dirty="0">
                <a:solidFill>
                  <a:schemeClr val="tx1"/>
                </a:solidFill>
              </a:rPr>
              <a:t> Corp.</a:t>
            </a:r>
          </a:p>
          <a:p>
            <a:r>
              <a:rPr lang="en-US" sz="2800" dirty="0">
                <a:solidFill>
                  <a:schemeClr val="tx1"/>
                </a:solidFill>
              </a:rPr>
              <a:t>Microsoft Business Applications MVP (2x)</a:t>
            </a:r>
          </a:p>
          <a:p>
            <a:r>
              <a:rPr lang="en-US" sz="2800" dirty="0">
                <a:solidFill>
                  <a:schemeClr val="tx1"/>
                </a:solidFill>
                <a:hlinkClick r:id="rId2"/>
              </a:rPr>
              <a:t>nclouse@envistacorp.com</a:t>
            </a:r>
            <a:endParaRPr lang="en-US" sz="2800" dirty="0">
              <a:solidFill>
                <a:schemeClr val="tx1"/>
              </a:solidFill>
            </a:endParaRPr>
          </a:p>
          <a:p>
            <a:r>
              <a:rPr lang="en-US" sz="2800" dirty="0">
                <a:hlinkClick r:id="rId3"/>
              </a:rPr>
              <a:t>www.atomicax.com</a:t>
            </a:r>
            <a:endParaRPr lang="en-US" sz="2800" dirty="0"/>
          </a:p>
          <a:p>
            <a:r>
              <a:rPr lang="en-US" sz="2800" dirty="0"/>
              <a:t>www.dynamics.fo</a:t>
            </a:r>
          </a:p>
          <a:p>
            <a:r>
              <a:rPr lang="en-US" sz="2800" dirty="0"/>
              <a:t>@NathanClouseAX</a:t>
            </a:r>
          </a:p>
        </p:txBody>
      </p:sp>
      <p:sp>
        <p:nvSpPr>
          <p:cNvPr id="8" name="Content Placeholder 7">
            <a:extLst>
              <a:ext uri="{FF2B5EF4-FFF2-40B4-BE49-F238E27FC236}">
                <a16:creationId xmlns:a16="http://schemas.microsoft.com/office/drawing/2014/main" id="{34C5CEF0-CA7C-44B2-B36C-7D62FF4D5470}"/>
              </a:ext>
            </a:extLst>
          </p:cNvPr>
          <p:cNvSpPr>
            <a:spLocks noGrp="1"/>
          </p:cNvSpPr>
          <p:nvPr>
            <p:ph sz="half" idx="2"/>
          </p:nvPr>
        </p:nvSpPr>
        <p:spPr/>
        <p:txBody>
          <a:bodyPr/>
          <a:lstStyle/>
          <a:p>
            <a:endParaRPr lang="en-US"/>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3</a:t>
            </a:fld>
            <a:endParaRPr lang="en-US"/>
          </a:p>
        </p:txBody>
      </p:sp>
      <p:pic>
        <p:nvPicPr>
          <p:cNvPr id="9" name="Picture 8">
            <a:extLst>
              <a:ext uri="{FF2B5EF4-FFF2-40B4-BE49-F238E27FC236}">
                <a16:creationId xmlns:a16="http://schemas.microsoft.com/office/drawing/2014/main" id="{F65E8590-14F8-49AD-BBE9-ED82498F8132}"/>
              </a:ext>
            </a:extLst>
          </p:cNvPr>
          <p:cNvPicPr>
            <a:picLocks noChangeAspect="1"/>
          </p:cNvPicPr>
          <p:nvPr/>
        </p:nvPicPr>
        <p:blipFill>
          <a:blip r:embed="rId4"/>
          <a:stretch>
            <a:fillRect/>
          </a:stretch>
        </p:blipFill>
        <p:spPr>
          <a:xfrm>
            <a:off x="7715642" y="2208240"/>
            <a:ext cx="1924050" cy="2441520"/>
          </a:xfrm>
          <a:prstGeom prst="rect">
            <a:avLst/>
          </a:prstGeom>
        </p:spPr>
      </p:pic>
    </p:spTree>
    <p:extLst>
      <p:ext uri="{BB962C8B-B14F-4D97-AF65-F5344CB8AC3E}">
        <p14:creationId xmlns:p14="http://schemas.microsoft.com/office/powerpoint/2010/main" val="672255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47FC-E952-4833-8844-4A377DD96C02}"/>
              </a:ext>
            </a:extLst>
          </p:cNvPr>
          <p:cNvSpPr>
            <a:spLocks noGrp="1"/>
          </p:cNvSpPr>
          <p:nvPr>
            <p:ph type="title"/>
          </p:nvPr>
        </p:nvSpPr>
        <p:spPr/>
        <p:txBody>
          <a:bodyPr/>
          <a:lstStyle/>
          <a:p>
            <a:r>
              <a:rPr lang="en-US" dirty="0"/>
              <a:t>Restart</a:t>
            </a:r>
          </a:p>
        </p:txBody>
      </p:sp>
      <p:sp>
        <p:nvSpPr>
          <p:cNvPr id="3" name="Content Placeholder 2">
            <a:extLst>
              <a:ext uri="{FF2B5EF4-FFF2-40B4-BE49-F238E27FC236}">
                <a16:creationId xmlns:a16="http://schemas.microsoft.com/office/drawing/2014/main" id="{DC090AB7-1246-40D9-A6D9-504C9D1D8614}"/>
              </a:ext>
            </a:extLst>
          </p:cNvPr>
          <p:cNvSpPr>
            <a:spLocks noGrp="1"/>
          </p:cNvSpPr>
          <p:nvPr>
            <p:ph idx="1"/>
          </p:nvPr>
        </p:nvSpPr>
        <p:spPr/>
        <p:txBody>
          <a:bodyPr/>
          <a:lstStyle/>
          <a:p>
            <a:r>
              <a:rPr lang="en-US" dirty="0"/>
              <a:t>Restart-D365Environment -All -</a:t>
            </a:r>
            <a:r>
              <a:rPr lang="en-US" dirty="0" err="1"/>
              <a:t>ShowOriginalProgress</a:t>
            </a:r>
            <a:endParaRPr lang="en-US" dirty="0"/>
          </a:p>
        </p:txBody>
      </p:sp>
      <p:pic>
        <p:nvPicPr>
          <p:cNvPr id="6" name="Picture 5">
            <a:extLst>
              <a:ext uri="{FF2B5EF4-FFF2-40B4-BE49-F238E27FC236}">
                <a16:creationId xmlns:a16="http://schemas.microsoft.com/office/drawing/2014/main" id="{710245BB-1D5B-4BFC-B039-CAD8E8F05420}"/>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827375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C5F7-B972-4731-BE95-CAF4612A26E2}"/>
              </a:ext>
            </a:extLst>
          </p:cNvPr>
          <p:cNvSpPr>
            <a:spLocks noGrp="1"/>
          </p:cNvSpPr>
          <p:nvPr>
            <p:ph type="title"/>
          </p:nvPr>
        </p:nvSpPr>
        <p:spPr/>
        <p:txBody>
          <a:bodyPr/>
          <a:lstStyle/>
          <a:p>
            <a:r>
              <a:rPr lang="en-US" dirty="0"/>
              <a:t>(Re)Set D365FO Admin</a:t>
            </a:r>
          </a:p>
        </p:txBody>
      </p:sp>
      <p:sp>
        <p:nvSpPr>
          <p:cNvPr id="3" name="Content Placeholder 2">
            <a:extLst>
              <a:ext uri="{FF2B5EF4-FFF2-40B4-BE49-F238E27FC236}">
                <a16:creationId xmlns:a16="http://schemas.microsoft.com/office/drawing/2014/main" id="{8D120E93-AFAD-4534-87F7-A03BD9CB2232}"/>
              </a:ext>
            </a:extLst>
          </p:cNvPr>
          <p:cNvSpPr>
            <a:spLocks noGrp="1"/>
          </p:cNvSpPr>
          <p:nvPr>
            <p:ph idx="1"/>
          </p:nvPr>
        </p:nvSpPr>
        <p:spPr/>
        <p:txBody>
          <a:bodyPr/>
          <a:lstStyle/>
          <a:p>
            <a:r>
              <a:rPr lang="en-US" dirty="0"/>
              <a:t>Set-D365Admin "claire@contoso.com"</a:t>
            </a:r>
          </a:p>
          <a:p>
            <a:endParaRPr lang="en-US" dirty="0"/>
          </a:p>
        </p:txBody>
      </p:sp>
      <p:pic>
        <p:nvPicPr>
          <p:cNvPr id="6" name="Picture 5">
            <a:extLst>
              <a:ext uri="{FF2B5EF4-FFF2-40B4-BE49-F238E27FC236}">
                <a16:creationId xmlns:a16="http://schemas.microsoft.com/office/drawing/2014/main" id="{09ABA1D1-B780-4CA2-826B-55D6D98DCDD9}"/>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652102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A363-F057-4938-AD43-CCBDC5452E45}"/>
              </a:ext>
            </a:extLst>
          </p:cNvPr>
          <p:cNvSpPr>
            <a:spLocks noGrp="1"/>
          </p:cNvSpPr>
          <p:nvPr>
            <p:ph type="title"/>
          </p:nvPr>
        </p:nvSpPr>
        <p:spPr/>
        <p:txBody>
          <a:bodyPr/>
          <a:lstStyle/>
          <a:p>
            <a:r>
              <a:rPr lang="en-US" dirty="0"/>
              <a:t>Export Database from Sandbox</a:t>
            </a:r>
          </a:p>
        </p:txBody>
      </p:sp>
      <p:sp>
        <p:nvSpPr>
          <p:cNvPr id="4" name="Content Placeholder 3">
            <a:extLst>
              <a:ext uri="{FF2B5EF4-FFF2-40B4-BE49-F238E27FC236}">
                <a16:creationId xmlns:a16="http://schemas.microsoft.com/office/drawing/2014/main" id="{A5567E00-1EDA-4B00-9603-D9C50D265BD0}"/>
              </a:ext>
            </a:extLst>
          </p:cNvPr>
          <p:cNvSpPr>
            <a:spLocks noGrp="1"/>
          </p:cNvSpPr>
          <p:nvPr>
            <p:ph idx="1"/>
          </p:nvPr>
        </p:nvSpPr>
        <p:spPr/>
        <p:txBody>
          <a:bodyPr>
            <a:normAutofit/>
          </a:bodyPr>
          <a:lstStyle/>
          <a:p>
            <a:r>
              <a:rPr lang="en-US" dirty="0"/>
              <a:t>Invoke-D365LcsDatabaseExport -</a:t>
            </a:r>
            <a:r>
              <a:rPr lang="en-US" dirty="0" err="1"/>
              <a:t>ProjectId</a:t>
            </a:r>
            <a:r>
              <a:rPr lang="en-US" dirty="0"/>
              <a:t> 123456789 -</a:t>
            </a:r>
            <a:r>
              <a:rPr lang="en-US" dirty="0" err="1"/>
              <a:t>SourceEnvironmentId</a:t>
            </a:r>
            <a:r>
              <a:rPr lang="en-US" dirty="0"/>
              <a:t> "958ae597-f089-4811-abbd-c1190917eaae" -</a:t>
            </a:r>
            <a:r>
              <a:rPr lang="en-US" dirty="0" err="1"/>
              <a:t>BackupName</a:t>
            </a:r>
            <a:r>
              <a:rPr lang="en-US" dirty="0"/>
              <a:t> "</a:t>
            </a:r>
            <a:r>
              <a:rPr lang="en-US" dirty="0" err="1"/>
              <a:t>BackupViaApi</a:t>
            </a:r>
            <a:r>
              <a:rPr lang="en-US" dirty="0"/>
              <a:t>" -</a:t>
            </a:r>
            <a:r>
              <a:rPr lang="en-US" dirty="0" err="1"/>
              <a:t>BearerToken</a:t>
            </a:r>
            <a:r>
              <a:rPr lang="en-US" dirty="0"/>
              <a:t> "</a:t>
            </a:r>
            <a:r>
              <a:rPr lang="en-US" dirty="0" err="1"/>
              <a:t>JldjfafLJdfjlfsalfd</a:t>
            </a:r>
            <a:r>
              <a:rPr lang="en-US" dirty="0"/>
              <a:t>..." -</a:t>
            </a:r>
            <a:r>
              <a:rPr lang="en-US" dirty="0" err="1"/>
              <a:t>LcsApiUri</a:t>
            </a:r>
            <a:r>
              <a:rPr lang="en-US" dirty="0"/>
              <a:t> "https://lcsapi.lcs.dynamics.com"</a:t>
            </a:r>
          </a:p>
        </p:txBody>
      </p:sp>
      <p:pic>
        <p:nvPicPr>
          <p:cNvPr id="7" name="Picture 6">
            <a:extLst>
              <a:ext uri="{FF2B5EF4-FFF2-40B4-BE49-F238E27FC236}">
                <a16:creationId xmlns:a16="http://schemas.microsoft.com/office/drawing/2014/main" id="{4972279F-AA74-452A-888F-560E280A64D5}"/>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759989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E184-5BF1-449C-BBC2-B045096B2D2A}"/>
              </a:ext>
            </a:extLst>
          </p:cNvPr>
          <p:cNvSpPr>
            <a:spLocks noGrp="1"/>
          </p:cNvSpPr>
          <p:nvPr>
            <p:ph type="title"/>
          </p:nvPr>
        </p:nvSpPr>
        <p:spPr/>
        <p:txBody>
          <a:bodyPr/>
          <a:lstStyle/>
          <a:p>
            <a:r>
              <a:rPr lang="en-US" dirty="0"/>
              <a:t>Refresh Database (Prod To Sandbox)</a:t>
            </a:r>
          </a:p>
        </p:txBody>
      </p:sp>
      <p:sp>
        <p:nvSpPr>
          <p:cNvPr id="4" name="Content Placeholder 3">
            <a:extLst>
              <a:ext uri="{FF2B5EF4-FFF2-40B4-BE49-F238E27FC236}">
                <a16:creationId xmlns:a16="http://schemas.microsoft.com/office/drawing/2014/main" id="{F19F576B-2A12-41FE-BBA2-B90E1C011831}"/>
              </a:ext>
            </a:extLst>
          </p:cNvPr>
          <p:cNvSpPr>
            <a:spLocks noGrp="1"/>
          </p:cNvSpPr>
          <p:nvPr>
            <p:ph idx="1"/>
          </p:nvPr>
        </p:nvSpPr>
        <p:spPr/>
        <p:txBody>
          <a:bodyPr>
            <a:normAutofit/>
          </a:bodyPr>
          <a:lstStyle/>
          <a:p>
            <a:r>
              <a:rPr lang="en-US" dirty="0"/>
              <a:t>Invoke-D365LcsDatabaseRefresh -</a:t>
            </a:r>
            <a:r>
              <a:rPr lang="en-US" dirty="0" err="1"/>
              <a:t>ProjectId</a:t>
            </a:r>
            <a:r>
              <a:rPr lang="en-US" dirty="0"/>
              <a:t> 123456789 -</a:t>
            </a:r>
            <a:r>
              <a:rPr lang="en-US" dirty="0" err="1"/>
              <a:t>SourceEnvironmentId</a:t>
            </a:r>
            <a:r>
              <a:rPr lang="en-US" dirty="0"/>
              <a:t> "958ae597-f089-4811-abbd-c1190917eaae" -</a:t>
            </a:r>
            <a:r>
              <a:rPr lang="en-US" dirty="0" err="1"/>
              <a:t>TargetEnvironmentId</a:t>
            </a:r>
            <a:r>
              <a:rPr lang="en-US" dirty="0"/>
              <a:t> "13cc7700-c13b-4ea3-81cd-2d26fa72ec5e" -</a:t>
            </a:r>
            <a:r>
              <a:rPr lang="en-US" dirty="0" err="1"/>
              <a:t>BearerToken</a:t>
            </a:r>
            <a:r>
              <a:rPr lang="en-US" dirty="0"/>
              <a:t> "</a:t>
            </a:r>
            <a:r>
              <a:rPr lang="en-US" dirty="0" err="1"/>
              <a:t>JldjfafLJdfjlfsalfd</a:t>
            </a:r>
            <a:r>
              <a:rPr lang="en-US" dirty="0"/>
              <a:t>..." -</a:t>
            </a:r>
            <a:r>
              <a:rPr lang="en-US" dirty="0" err="1"/>
              <a:t>LcsApiUri</a:t>
            </a:r>
            <a:r>
              <a:rPr lang="en-US" dirty="0"/>
              <a:t> "https://lcsapi.lcs.dynamics.com"</a:t>
            </a:r>
          </a:p>
          <a:p>
            <a:endParaRPr lang="en-US" dirty="0"/>
          </a:p>
        </p:txBody>
      </p:sp>
      <p:pic>
        <p:nvPicPr>
          <p:cNvPr id="7" name="Picture 6">
            <a:extLst>
              <a:ext uri="{FF2B5EF4-FFF2-40B4-BE49-F238E27FC236}">
                <a16:creationId xmlns:a16="http://schemas.microsoft.com/office/drawing/2014/main" id="{4E954591-D32B-42DC-A042-CCDB9942A6F3}"/>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753473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112F-0690-4830-80CC-2E5E0539626E}"/>
              </a:ext>
            </a:extLst>
          </p:cNvPr>
          <p:cNvSpPr>
            <a:spLocks noGrp="1"/>
          </p:cNvSpPr>
          <p:nvPr>
            <p:ph type="title"/>
          </p:nvPr>
        </p:nvSpPr>
        <p:spPr/>
        <p:txBody>
          <a:bodyPr/>
          <a:lstStyle/>
          <a:p>
            <a:r>
              <a:rPr lang="en-US" dirty="0"/>
              <a:t>Sync Database for Module(s)</a:t>
            </a:r>
          </a:p>
        </p:txBody>
      </p:sp>
      <p:sp>
        <p:nvSpPr>
          <p:cNvPr id="4" name="Content Placeholder 3">
            <a:extLst>
              <a:ext uri="{FF2B5EF4-FFF2-40B4-BE49-F238E27FC236}">
                <a16:creationId xmlns:a16="http://schemas.microsoft.com/office/drawing/2014/main" id="{059BD282-5EAD-45CD-80CF-F7C37AFDEE38}"/>
              </a:ext>
            </a:extLst>
          </p:cNvPr>
          <p:cNvSpPr>
            <a:spLocks noGrp="1"/>
          </p:cNvSpPr>
          <p:nvPr>
            <p:ph idx="1"/>
          </p:nvPr>
        </p:nvSpPr>
        <p:spPr/>
        <p:txBody>
          <a:bodyPr/>
          <a:lstStyle/>
          <a:p>
            <a:r>
              <a:rPr lang="en-US" dirty="0"/>
              <a:t>Invoke-D365DbSyncModule -Module "MyModel1"</a:t>
            </a:r>
          </a:p>
          <a:p>
            <a:r>
              <a:rPr lang="en-US" dirty="0"/>
              <a:t>Invoke-D365DbSyncModule -Module "MyModel1","MyModel2"</a:t>
            </a:r>
          </a:p>
          <a:p>
            <a:r>
              <a:rPr lang="en-US" dirty="0"/>
              <a:t>Get-D365Module -Name "</a:t>
            </a:r>
            <a:r>
              <a:rPr lang="en-US" dirty="0" err="1"/>
              <a:t>MyModel</a:t>
            </a:r>
            <a:r>
              <a:rPr lang="en-US" dirty="0"/>
              <a:t>*" | Invoke-D365DbSyncModule</a:t>
            </a:r>
          </a:p>
          <a:p>
            <a:endParaRPr lang="en-US" dirty="0"/>
          </a:p>
        </p:txBody>
      </p:sp>
      <p:pic>
        <p:nvPicPr>
          <p:cNvPr id="7" name="Picture 6">
            <a:extLst>
              <a:ext uri="{FF2B5EF4-FFF2-40B4-BE49-F238E27FC236}">
                <a16:creationId xmlns:a16="http://schemas.microsoft.com/office/drawing/2014/main" id="{40727BE0-FC44-4D8C-A02C-0272EF166DCF}"/>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1757462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3319-D4A3-4533-968A-BAB9C7B4EC8D}"/>
              </a:ext>
            </a:extLst>
          </p:cNvPr>
          <p:cNvSpPr>
            <a:spLocks noGrp="1"/>
          </p:cNvSpPr>
          <p:nvPr>
            <p:ph type="title"/>
          </p:nvPr>
        </p:nvSpPr>
        <p:spPr/>
        <p:txBody>
          <a:bodyPr/>
          <a:lstStyle/>
          <a:p>
            <a:r>
              <a:rPr lang="en-US" dirty="0"/>
              <a:t>Partial DB Sync</a:t>
            </a:r>
          </a:p>
        </p:txBody>
      </p:sp>
      <p:sp>
        <p:nvSpPr>
          <p:cNvPr id="3" name="Content Placeholder 2">
            <a:extLst>
              <a:ext uri="{FF2B5EF4-FFF2-40B4-BE49-F238E27FC236}">
                <a16:creationId xmlns:a16="http://schemas.microsoft.com/office/drawing/2014/main" id="{23124374-754E-4FCB-9252-82CA80ECE280}"/>
              </a:ext>
            </a:extLst>
          </p:cNvPr>
          <p:cNvSpPr>
            <a:spLocks noGrp="1"/>
          </p:cNvSpPr>
          <p:nvPr>
            <p:ph idx="1"/>
          </p:nvPr>
        </p:nvSpPr>
        <p:spPr/>
        <p:txBody>
          <a:bodyPr/>
          <a:lstStyle/>
          <a:p>
            <a:r>
              <a:rPr lang="en-US" dirty="0"/>
              <a:t>Invoke-D365DBSyncPartial -</a:t>
            </a:r>
            <a:r>
              <a:rPr lang="en-US" dirty="0" err="1"/>
              <a:t>SyncList</a:t>
            </a:r>
            <a:r>
              <a:rPr lang="en-US" dirty="0"/>
              <a:t> "</a:t>
            </a:r>
            <a:r>
              <a:rPr lang="en-US" dirty="0" err="1"/>
              <a:t>CustCustomerEntity</a:t>
            </a:r>
            <a:r>
              <a:rPr lang="en-US" dirty="0"/>
              <a:t>","</a:t>
            </a:r>
            <a:r>
              <a:rPr lang="en-US" dirty="0" err="1"/>
              <a:t>SalesTable</a:t>
            </a:r>
            <a:r>
              <a:rPr lang="en-US" dirty="0"/>
              <a:t>"</a:t>
            </a:r>
          </a:p>
          <a:p>
            <a:r>
              <a:rPr lang="en-US" dirty="0"/>
              <a:t>Invoke-D365DBSyncPartial -</a:t>
            </a:r>
            <a:r>
              <a:rPr lang="en-US" dirty="0" err="1"/>
              <a:t>SyncList</a:t>
            </a:r>
            <a:r>
              <a:rPr lang="en-US" dirty="0"/>
              <a:t> "</a:t>
            </a:r>
            <a:r>
              <a:rPr lang="en-US" dirty="0" err="1"/>
              <a:t>CustCustomerEntity</a:t>
            </a:r>
            <a:r>
              <a:rPr lang="en-US" dirty="0"/>
              <a:t>","</a:t>
            </a:r>
            <a:r>
              <a:rPr lang="en-US" dirty="0" err="1"/>
              <a:t>SalesTable</a:t>
            </a:r>
            <a:r>
              <a:rPr lang="en-US" dirty="0"/>
              <a:t>" -Verbose</a:t>
            </a:r>
          </a:p>
        </p:txBody>
      </p:sp>
      <p:pic>
        <p:nvPicPr>
          <p:cNvPr id="6" name="Picture 5">
            <a:extLst>
              <a:ext uri="{FF2B5EF4-FFF2-40B4-BE49-F238E27FC236}">
                <a16:creationId xmlns:a16="http://schemas.microsoft.com/office/drawing/2014/main" id="{6C78CF67-20EE-4804-84CC-343E8E753346}"/>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517018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D2E7-4781-479A-8592-A56A212E4A48}"/>
              </a:ext>
            </a:extLst>
          </p:cNvPr>
          <p:cNvSpPr>
            <a:spLocks noGrp="1"/>
          </p:cNvSpPr>
          <p:nvPr>
            <p:ph type="title"/>
          </p:nvPr>
        </p:nvSpPr>
        <p:spPr/>
        <p:txBody>
          <a:bodyPr/>
          <a:lstStyle/>
          <a:p>
            <a:r>
              <a:rPr lang="en-US" dirty="0"/>
              <a:t>DB Sync</a:t>
            </a:r>
          </a:p>
        </p:txBody>
      </p:sp>
      <p:sp>
        <p:nvSpPr>
          <p:cNvPr id="3" name="Content Placeholder 2">
            <a:extLst>
              <a:ext uri="{FF2B5EF4-FFF2-40B4-BE49-F238E27FC236}">
                <a16:creationId xmlns:a16="http://schemas.microsoft.com/office/drawing/2014/main" id="{CC0D6371-F21A-41EC-8044-1E87FDB72335}"/>
              </a:ext>
            </a:extLst>
          </p:cNvPr>
          <p:cNvSpPr>
            <a:spLocks noGrp="1"/>
          </p:cNvSpPr>
          <p:nvPr>
            <p:ph idx="1"/>
          </p:nvPr>
        </p:nvSpPr>
        <p:spPr/>
        <p:txBody>
          <a:bodyPr/>
          <a:lstStyle/>
          <a:p>
            <a:r>
              <a:rPr lang="en-US" dirty="0"/>
              <a:t>Invoke-D365DBSync</a:t>
            </a:r>
          </a:p>
          <a:p>
            <a:r>
              <a:rPr lang="en-US" dirty="0"/>
              <a:t>Invoke-D365DBSync -Verbose</a:t>
            </a:r>
          </a:p>
          <a:p>
            <a:endParaRPr lang="en-US" dirty="0"/>
          </a:p>
        </p:txBody>
      </p:sp>
      <p:pic>
        <p:nvPicPr>
          <p:cNvPr id="6" name="Picture 5">
            <a:extLst>
              <a:ext uri="{FF2B5EF4-FFF2-40B4-BE49-F238E27FC236}">
                <a16:creationId xmlns:a16="http://schemas.microsoft.com/office/drawing/2014/main" id="{33DD332F-CC18-4CBC-A18E-B5B0E12F549C}"/>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446146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7098-9D3A-4A28-9034-D5AE3EB44EF0}"/>
              </a:ext>
            </a:extLst>
          </p:cNvPr>
          <p:cNvSpPr>
            <a:spLocks noGrp="1"/>
          </p:cNvSpPr>
          <p:nvPr>
            <p:ph type="title"/>
          </p:nvPr>
        </p:nvSpPr>
        <p:spPr/>
        <p:txBody>
          <a:bodyPr/>
          <a:lstStyle/>
          <a:p>
            <a:r>
              <a:rPr lang="en-US" dirty="0"/>
              <a:t>Install Supporting Software	</a:t>
            </a:r>
          </a:p>
        </p:txBody>
      </p:sp>
      <p:sp>
        <p:nvSpPr>
          <p:cNvPr id="4" name="Content Placeholder 3">
            <a:extLst>
              <a:ext uri="{FF2B5EF4-FFF2-40B4-BE49-F238E27FC236}">
                <a16:creationId xmlns:a16="http://schemas.microsoft.com/office/drawing/2014/main" id="{2EBAAEFE-08FE-4C99-8553-25480A8ADE52}"/>
              </a:ext>
            </a:extLst>
          </p:cNvPr>
          <p:cNvSpPr>
            <a:spLocks noGrp="1"/>
          </p:cNvSpPr>
          <p:nvPr>
            <p:ph idx="1"/>
          </p:nvPr>
        </p:nvSpPr>
        <p:spPr/>
        <p:txBody>
          <a:bodyPr/>
          <a:lstStyle/>
          <a:p>
            <a:r>
              <a:rPr lang="en-US" dirty="0"/>
              <a:t>Install-D365SupportingSoftware -Name </a:t>
            </a:r>
            <a:r>
              <a:rPr lang="en-US" dirty="0" err="1"/>
              <a:t>vscode</a:t>
            </a:r>
            <a:endParaRPr lang="en-US" dirty="0"/>
          </a:p>
          <a:p>
            <a:r>
              <a:rPr lang="en-US" dirty="0"/>
              <a:t>Install-D365SupportingSoftware -Name "</a:t>
            </a:r>
            <a:r>
              <a:rPr lang="en-US" dirty="0" err="1"/>
              <a:t>vscode</a:t>
            </a:r>
            <a:r>
              <a:rPr lang="en-US" dirty="0"/>
              <a:t>","fiddler"</a:t>
            </a:r>
          </a:p>
          <a:p>
            <a:r>
              <a:rPr lang="en-US" dirty="0"/>
              <a:t>Install-D365SupportingSoftware -Name </a:t>
            </a:r>
            <a:r>
              <a:rPr lang="en-US" dirty="0" err="1"/>
              <a:t>googlechrome</a:t>
            </a:r>
            <a:endParaRPr lang="en-US" dirty="0"/>
          </a:p>
        </p:txBody>
      </p:sp>
      <p:pic>
        <p:nvPicPr>
          <p:cNvPr id="7" name="Picture 6">
            <a:extLst>
              <a:ext uri="{FF2B5EF4-FFF2-40B4-BE49-F238E27FC236}">
                <a16:creationId xmlns:a16="http://schemas.microsoft.com/office/drawing/2014/main" id="{70227703-2425-4D61-8C17-C5AF6CE05845}"/>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2147659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B209-4F3E-4713-9EDA-CF39052F988C}"/>
              </a:ext>
            </a:extLst>
          </p:cNvPr>
          <p:cNvSpPr>
            <a:spLocks noGrp="1"/>
          </p:cNvSpPr>
          <p:nvPr>
            <p:ph type="title"/>
          </p:nvPr>
        </p:nvSpPr>
        <p:spPr/>
        <p:txBody>
          <a:bodyPr/>
          <a:lstStyle/>
          <a:p>
            <a:r>
              <a:rPr lang="en-US" dirty="0"/>
              <a:t>Getting Environment URL</a:t>
            </a:r>
          </a:p>
        </p:txBody>
      </p:sp>
      <p:sp>
        <p:nvSpPr>
          <p:cNvPr id="3" name="Content Placeholder 2">
            <a:extLst>
              <a:ext uri="{FF2B5EF4-FFF2-40B4-BE49-F238E27FC236}">
                <a16:creationId xmlns:a16="http://schemas.microsoft.com/office/drawing/2014/main" id="{52BF93AB-AA76-4A1E-A262-B6AEC4F4DDC6}"/>
              </a:ext>
            </a:extLst>
          </p:cNvPr>
          <p:cNvSpPr>
            <a:spLocks noGrp="1"/>
          </p:cNvSpPr>
          <p:nvPr>
            <p:ph sz="half" idx="1"/>
          </p:nvPr>
        </p:nvSpPr>
        <p:spPr/>
        <p:txBody>
          <a:bodyPr/>
          <a:lstStyle/>
          <a:p>
            <a:r>
              <a:rPr lang="en-US" dirty="0"/>
              <a:t>Get-D365Url</a:t>
            </a:r>
          </a:p>
          <a:p>
            <a:endParaRPr lang="en-US" dirty="0"/>
          </a:p>
        </p:txBody>
      </p:sp>
      <p:sp>
        <p:nvSpPr>
          <p:cNvPr id="4" name="Content Placeholder 3">
            <a:extLst>
              <a:ext uri="{FF2B5EF4-FFF2-40B4-BE49-F238E27FC236}">
                <a16:creationId xmlns:a16="http://schemas.microsoft.com/office/drawing/2014/main" id="{AF0508F6-700B-4FAE-BA34-FC150DFB0EB2}"/>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668134EB-948D-46DC-9FF0-04E9A867B7AC}"/>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991908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D4BE82-2536-40A3-A95B-9B4FC7148BEE}"/>
              </a:ext>
            </a:extLst>
          </p:cNvPr>
          <p:cNvSpPr>
            <a:spLocks noGrp="1"/>
          </p:cNvSpPr>
          <p:nvPr>
            <p:ph type="title"/>
          </p:nvPr>
        </p:nvSpPr>
        <p:spPr/>
        <p:txBody>
          <a:bodyPr/>
          <a:lstStyle/>
          <a:p>
            <a:r>
              <a:rPr lang="en-US" dirty="0"/>
              <a:t>Searching for an AOT Object</a:t>
            </a:r>
          </a:p>
        </p:txBody>
      </p:sp>
      <p:sp>
        <p:nvSpPr>
          <p:cNvPr id="6" name="Content Placeholder 5">
            <a:extLst>
              <a:ext uri="{FF2B5EF4-FFF2-40B4-BE49-F238E27FC236}">
                <a16:creationId xmlns:a16="http://schemas.microsoft.com/office/drawing/2014/main" id="{CF8A780F-2483-449A-9300-99DA9265B68A}"/>
              </a:ext>
            </a:extLst>
          </p:cNvPr>
          <p:cNvSpPr>
            <a:spLocks noGrp="1"/>
          </p:cNvSpPr>
          <p:nvPr>
            <p:ph idx="1"/>
          </p:nvPr>
        </p:nvSpPr>
        <p:spPr/>
        <p:txBody>
          <a:bodyPr>
            <a:normAutofit fontScale="92500"/>
          </a:bodyPr>
          <a:lstStyle/>
          <a:p>
            <a:r>
              <a:rPr lang="en-US" dirty="0"/>
              <a:t>Get-D365AOTObject -Name *flush* -</a:t>
            </a:r>
            <a:r>
              <a:rPr lang="en-US" dirty="0" err="1"/>
              <a:t>ObjectType</a:t>
            </a:r>
            <a:r>
              <a:rPr lang="en-US" dirty="0"/>
              <a:t> </a:t>
            </a:r>
            <a:r>
              <a:rPr lang="en-US" dirty="0" err="1"/>
              <a:t>AxClass</a:t>
            </a:r>
            <a:r>
              <a:rPr lang="en-US" dirty="0"/>
              <a:t> -Path "C:\AOSService\PackagesLocalDirectory\ApplicationFoundation"</a:t>
            </a:r>
          </a:p>
          <a:p>
            <a:r>
              <a:rPr lang="en-US" dirty="0"/>
              <a:t>Get-D365AOTObject -Name *flush* -</a:t>
            </a:r>
            <a:r>
              <a:rPr lang="en-US" dirty="0" err="1"/>
              <a:t>ObjectType</a:t>
            </a:r>
            <a:r>
              <a:rPr lang="en-US" dirty="0"/>
              <a:t> </a:t>
            </a:r>
            <a:r>
              <a:rPr lang="en-US" dirty="0" err="1"/>
              <a:t>AxClass</a:t>
            </a:r>
            <a:r>
              <a:rPr lang="en-US" dirty="0"/>
              <a:t> -</a:t>
            </a:r>
            <a:r>
              <a:rPr lang="en-US" dirty="0" err="1"/>
              <a:t>IncludePath</a:t>
            </a:r>
            <a:r>
              <a:rPr lang="en-US" dirty="0"/>
              <a:t> -Path "C:\AOSService\PackagesLocalDirectory\ApplicationFoundation"</a:t>
            </a:r>
          </a:p>
          <a:p>
            <a:r>
              <a:rPr lang="en-US" dirty="0"/>
              <a:t>Get-D365InstalledPackage -Name Application* | Get-D365AOTObject -Name *flush* -</a:t>
            </a:r>
            <a:r>
              <a:rPr lang="en-US" dirty="0" err="1"/>
              <a:t>ObjectType</a:t>
            </a:r>
            <a:r>
              <a:rPr lang="en-US" dirty="0"/>
              <a:t> </a:t>
            </a:r>
            <a:r>
              <a:rPr lang="en-US" dirty="0" err="1"/>
              <a:t>AxClass</a:t>
            </a:r>
            <a:endParaRPr lang="en-US" dirty="0"/>
          </a:p>
          <a:p>
            <a:r>
              <a:rPr lang="en-US" dirty="0"/>
              <a:t>Get-D365AOTObject -Path "C:\AOSService\PackagesLocalDirectory\*" -Name *flush* -</a:t>
            </a:r>
            <a:r>
              <a:rPr lang="en-US" dirty="0" err="1"/>
              <a:t>ObjectType</a:t>
            </a:r>
            <a:r>
              <a:rPr lang="en-US" dirty="0"/>
              <a:t> </a:t>
            </a:r>
            <a:r>
              <a:rPr lang="en-US" dirty="0" err="1"/>
              <a:t>AxClass</a:t>
            </a:r>
            <a:r>
              <a:rPr lang="en-US" dirty="0"/>
              <a:t> -</a:t>
            </a:r>
            <a:r>
              <a:rPr lang="en-US" dirty="0" err="1"/>
              <a:t>SearchInPackages</a:t>
            </a:r>
            <a:endParaRPr lang="en-US" dirty="0"/>
          </a:p>
        </p:txBody>
      </p:sp>
      <p:pic>
        <p:nvPicPr>
          <p:cNvPr id="8" name="Picture 7">
            <a:extLst>
              <a:ext uri="{FF2B5EF4-FFF2-40B4-BE49-F238E27FC236}">
                <a16:creationId xmlns:a16="http://schemas.microsoft.com/office/drawing/2014/main" id="{968E5062-A7E1-45D8-91C2-68A10613D95E}"/>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240819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45047-669F-4531-9BC4-F17969BC60C8}"/>
              </a:ext>
            </a:extLst>
          </p:cNvPr>
          <p:cNvSpPr>
            <a:spLocks noGrp="1"/>
          </p:cNvSpPr>
          <p:nvPr>
            <p:ph type="title"/>
          </p:nvPr>
        </p:nvSpPr>
        <p:spPr/>
        <p:txBody>
          <a:bodyPr/>
          <a:lstStyle/>
          <a:p>
            <a:r>
              <a:rPr lang="en-US" dirty="0"/>
              <a:t>Peter Ramer</a:t>
            </a:r>
          </a:p>
        </p:txBody>
      </p:sp>
      <p:sp>
        <p:nvSpPr>
          <p:cNvPr id="7" name="Content Placeholder 6">
            <a:extLst>
              <a:ext uri="{FF2B5EF4-FFF2-40B4-BE49-F238E27FC236}">
                <a16:creationId xmlns:a16="http://schemas.microsoft.com/office/drawing/2014/main" id="{522B7C6D-F75F-47B8-9D18-659BD9CA9DA4}"/>
              </a:ext>
            </a:extLst>
          </p:cNvPr>
          <p:cNvSpPr>
            <a:spLocks noGrp="1"/>
          </p:cNvSpPr>
          <p:nvPr>
            <p:ph sz="half" idx="1"/>
          </p:nvPr>
        </p:nvSpPr>
        <p:spPr/>
        <p:txBody>
          <a:bodyPr/>
          <a:lstStyle/>
          <a:p>
            <a:r>
              <a:rPr lang="en-US" sz="2800" dirty="0">
                <a:solidFill>
                  <a:schemeClr val="tx1"/>
                </a:solidFill>
              </a:rPr>
              <a:t>(detail)</a:t>
            </a:r>
            <a:endParaRPr lang="en-US" sz="2800" dirty="0"/>
          </a:p>
        </p:txBody>
      </p:sp>
      <p:sp>
        <p:nvSpPr>
          <p:cNvPr id="5" name="Footer Placeholder 5">
            <a:extLst>
              <a:ext uri="{FF2B5EF4-FFF2-40B4-BE49-F238E27FC236}">
                <a16:creationId xmlns:a16="http://schemas.microsoft.com/office/drawing/2014/main" id="{DC22291E-EA0F-425D-BC09-2F67AB9FBA25}"/>
              </a:ext>
            </a:extLst>
          </p:cNvPr>
          <p:cNvSpPr>
            <a:spLocks noGrp="1"/>
          </p:cNvSpPr>
          <p:nvPr>
            <p:ph type="ftr" sz="quarter" idx="11"/>
          </p:nvPr>
        </p:nvSpPr>
        <p:spPr>
          <a:prstGeom prst="rect">
            <a:avLst/>
          </a:prstGeom>
        </p:spPr>
        <p:txBody>
          <a:bodyPr/>
          <a:lstStyle/>
          <a:p>
            <a:r>
              <a:rPr lang="en-US"/>
              <a:t>© 2021 Dynamic Communities</a:t>
            </a:r>
          </a:p>
        </p:txBody>
      </p:sp>
      <p:sp>
        <p:nvSpPr>
          <p:cNvPr id="6" name="Slide Number Placeholder 6">
            <a:extLst>
              <a:ext uri="{FF2B5EF4-FFF2-40B4-BE49-F238E27FC236}">
                <a16:creationId xmlns:a16="http://schemas.microsoft.com/office/drawing/2014/main" id="{25DE8F28-7CDF-4369-BE66-D5C99D3D348F}"/>
              </a:ext>
            </a:extLst>
          </p:cNvPr>
          <p:cNvSpPr>
            <a:spLocks noGrp="1"/>
          </p:cNvSpPr>
          <p:nvPr>
            <p:ph type="sldNum" sz="quarter" idx="12"/>
          </p:nvPr>
        </p:nvSpPr>
        <p:spPr>
          <a:prstGeom prst="rect">
            <a:avLst/>
          </a:prstGeom>
        </p:spPr>
        <p:txBody>
          <a:bodyPr/>
          <a:lstStyle/>
          <a:p>
            <a:fld id="{590403FA-560B-4B1E-8707-5C73BEE2BB8C}" type="slidenum">
              <a:rPr lang="en-US" smtClean="0"/>
              <a:t>4</a:t>
            </a:fld>
            <a:endParaRPr lang="en-US"/>
          </a:p>
        </p:txBody>
      </p:sp>
      <p:pic>
        <p:nvPicPr>
          <p:cNvPr id="1026" name="Picture 2" descr="peter.ramer, Author at Dynamics 365 Musings">
            <a:extLst>
              <a:ext uri="{FF2B5EF4-FFF2-40B4-BE49-F238E27FC236}">
                <a16:creationId xmlns:a16="http://schemas.microsoft.com/office/drawing/2014/main" id="{34D8875E-A0E2-43A9-A62B-DBFB32F38A9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312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B82F10-4B12-426F-87DF-1693A66F2F26}"/>
              </a:ext>
            </a:extLst>
          </p:cNvPr>
          <p:cNvSpPr>
            <a:spLocks noGrp="1"/>
          </p:cNvSpPr>
          <p:nvPr>
            <p:ph type="title"/>
          </p:nvPr>
        </p:nvSpPr>
        <p:spPr/>
        <p:txBody>
          <a:bodyPr/>
          <a:lstStyle/>
          <a:p>
            <a:r>
              <a:rPr lang="en-US" dirty="0"/>
              <a:t>Maintenance Mode</a:t>
            </a:r>
          </a:p>
        </p:txBody>
      </p:sp>
      <p:sp>
        <p:nvSpPr>
          <p:cNvPr id="5" name="Content Placeholder 4">
            <a:extLst>
              <a:ext uri="{FF2B5EF4-FFF2-40B4-BE49-F238E27FC236}">
                <a16:creationId xmlns:a16="http://schemas.microsoft.com/office/drawing/2014/main" id="{496E4C89-5BC0-4DE5-9D39-7E3E2320F567}"/>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96981917-D88F-4351-B8DA-75E4C1739731}"/>
              </a:ext>
            </a:extLst>
          </p:cNvPr>
          <p:cNvSpPr>
            <a:spLocks noGrp="1"/>
          </p:cNvSpPr>
          <p:nvPr>
            <p:ph sz="half" idx="2"/>
          </p:nvPr>
        </p:nvSpPr>
        <p:spPr/>
        <p:txBody>
          <a:bodyPr/>
          <a:lstStyle/>
          <a:p>
            <a:r>
              <a:rPr lang="en-US"/>
              <a:t>Enable-D365MaintenanceMode -ShowOriginalProgress</a:t>
            </a:r>
          </a:p>
          <a:p>
            <a:r>
              <a:rPr lang="en-US"/>
              <a:t>Disable-D365MaintenanceMode -ShowOriginalProgress</a:t>
            </a:r>
          </a:p>
        </p:txBody>
      </p:sp>
      <p:pic>
        <p:nvPicPr>
          <p:cNvPr id="9" name="Picture 8">
            <a:extLst>
              <a:ext uri="{FF2B5EF4-FFF2-40B4-BE49-F238E27FC236}">
                <a16:creationId xmlns:a16="http://schemas.microsoft.com/office/drawing/2014/main" id="{3988C189-81B3-49FA-A456-84FCC5B8A9B0}"/>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62254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770F-32CC-4B0B-974E-A8F5ED2C027B}"/>
              </a:ext>
            </a:extLst>
          </p:cNvPr>
          <p:cNvSpPr>
            <a:spLocks noGrp="1"/>
          </p:cNvSpPr>
          <p:nvPr>
            <p:ph type="title"/>
          </p:nvPr>
        </p:nvSpPr>
        <p:spPr/>
        <p:txBody>
          <a:bodyPr/>
          <a:lstStyle/>
          <a:p>
            <a:r>
              <a:rPr lang="en-US" dirty="0"/>
              <a:t>Import Database into Dev (T1)</a:t>
            </a:r>
          </a:p>
        </p:txBody>
      </p:sp>
      <p:sp>
        <p:nvSpPr>
          <p:cNvPr id="4" name="Content Placeholder 3">
            <a:extLst>
              <a:ext uri="{FF2B5EF4-FFF2-40B4-BE49-F238E27FC236}">
                <a16:creationId xmlns:a16="http://schemas.microsoft.com/office/drawing/2014/main" id="{56F82B92-2141-4F58-B0EF-2DADC3D23EC8}"/>
              </a:ext>
            </a:extLst>
          </p:cNvPr>
          <p:cNvSpPr>
            <a:spLocks noGrp="1"/>
          </p:cNvSpPr>
          <p:nvPr>
            <p:ph idx="1"/>
          </p:nvPr>
        </p:nvSpPr>
        <p:spPr/>
        <p:txBody>
          <a:bodyPr/>
          <a:lstStyle/>
          <a:p>
            <a:r>
              <a:rPr lang="en-US" dirty="0"/>
              <a:t>Invoke-D365InstallSqlPackage</a:t>
            </a:r>
          </a:p>
          <a:p>
            <a:r>
              <a:rPr lang="en-US" dirty="0"/>
              <a:t>Import-D365Bacpac -ImportModeTier1 -</a:t>
            </a:r>
            <a:r>
              <a:rPr lang="en-US" dirty="0" err="1"/>
              <a:t>BacpacFile</a:t>
            </a:r>
            <a:r>
              <a:rPr lang="en-US" dirty="0"/>
              <a:t> "C:\temp\uat.bacpac" -</a:t>
            </a:r>
            <a:r>
              <a:rPr lang="en-US" dirty="0" err="1"/>
              <a:t>NewDatabaseName</a:t>
            </a:r>
            <a:r>
              <a:rPr lang="en-US" dirty="0"/>
              <a:t> "</a:t>
            </a:r>
            <a:r>
              <a:rPr lang="en-US" dirty="0" err="1"/>
              <a:t>ImportedDatabase_YYYYMMDD</a:t>
            </a:r>
            <a:r>
              <a:rPr lang="en-US" dirty="0"/>
              <a:t>"</a:t>
            </a:r>
          </a:p>
        </p:txBody>
      </p:sp>
      <p:pic>
        <p:nvPicPr>
          <p:cNvPr id="7" name="Picture 6">
            <a:extLst>
              <a:ext uri="{FF2B5EF4-FFF2-40B4-BE49-F238E27FC236}">
                <a16:creationId xmlns:a16="http://schemas.microsoft.com/office/drawing/2014/main" id="{F897419E-7A07-48FC-BFE8-A24BD7A33999}"/>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1700647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13FE-E132-4450-9633-8B7B10DDE605}"/>
              </a:ext>
            </a:extLst>
          </p:cNvPr>
          <p:cNvSpPr>
            <a:spLocks noGrp="1"/>
          </p:cNvSpPr>
          <p:nvPr>
            <p:ph type="title"/>
          </p:nvPr>
        </p:nvSpPr>
        <p:spPr/>
        <p:txBody>
          <a:bodyPr/>
          <a:lstStyle/>
          <a:p>
            <a:r>
              <a:rPr lang="en-US" dirty="0"/>
              <a:t>Export Database from Dev (T1)</a:t>
            </a:r>
          </a:p>
        </p:txBody>
      </p:sp>
      <p:sp>
        <p:nvSpPr>
          <p:cNvPr id="4" name="Content Placeholder 3">
            <a:extLst>
              <a:ext uri="{FF2B5EF4-FFF2-40B4-BE49-F238E27FC236}">
                <a16:creationId xmlns:a16="http://schemas.microsoft.com/office/drawing/2014/main" id="{06454165-A8E0-4311-850D-BEA40AF187B8}"/>
              </a:ext>
            </a:extLst>
          </p:cNvPr>
          <p:cNvSpPr>
            <a:spLocks noGrp="1"/>
          </p:cNvSpPr>
          <p:nvPr>
            <p:ph idx="1"/>
          </p:nvPr>
        </p:nvSpPr>
        <p:spPr/>
        <p:txBody>
          <a:bodyPr/>
          <a:lstStyle/>
          <a:p>
            <a:r>
              <a:rPr lang="en-US" dirty="0"/>
              <a:t>New-D365Bacpac -ExportModeTier1 -</a:t>
            </a:r>
            <a:r>
              <a:rPr lang="en-US" dirty="0" err="1"/>
              <a:t>BackupDirectory</a:t>
            </a:r>
            <a:r>
              <a:rPr lang="en-US" dirty="0"/>
              <a:t> c:\Temp\backup\ -</a:t>
            </a:r>
            <a:r>
              <a:rPr lang="en-US" dirty="0" err="1"/>
              <a:t>NewDatabaseName</a:t>
            </a:r>
            <a:r>
              <a:rPr lang="en-US" dirty="0"/>
              <a:t> Testing1 -</a:t>
            </a:r>
            <a:r>
              <a:rPr lang="en-US" dirty="0" err="1"/>
              <a:t>BacpacFile</a:t>
            </a:r>
            <a:r>
              <a:rPr lang="en-US" dirty="0"/>
              <a:t> "C:\Temp\Bacpac\Testing1.bacpac"</a:t>
            </a:r>
          </a:p>
        </p:txBody>
      </p:sp>
      <p:pic>
        <p:nvPicPr>
          <p:cNvPr id="7" name="Picture 6">
            <a:extLst>
              <a:ext uri="{FF2B5EF4-FFF2-40B4-BE49-F238E27FC236}">
                <a16:creationId xmlns:a16="http://schemas.microsoft.com/office/drawing/2014/main" id="{A254B84C-EE30-4C54-BFAE-B9A86D9A83D7}"/>
              </a:ext>
            </a:extLst>
          </p:cNvPr>
          <p:cNvPicPr>
            <a:picLocks noChangeAspect="1"/>
          </p:cNvPicPr>
          <p:nvPr/>
        </p:nvPicPr>
        <p:blipFill>
          <a:blip r:embed="rId2"/>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303469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D270-E1D4-49C8-B9CC-52E81EA43F64}"/>
              </a:ext>
            </a:extLst>
          </p:cNvPr>
          <p:cNvSpPr>
            <a:spLocks noGrp="1"/>
          </p:cNvSpPr>
          <p:nvPr>
            <p:ph type="title"/>
          </p:nvPr>
        </p:nvSpPr>
        <p:spPr/>
        <p:txBody>
          <a:bodyPr/>
          <a:lstStyle/>
          <a:p>
            <a:r>
              <a:rPr lang="en-US" dirty="0"/>
              <a:t>Quality Of Life</a:t>
            </a:r>
          </a:p>
        </p:txBody>
      </p:sp>
      <p:sp>
        <p:nvSpPr>
          <p:cNvPr id="4" name="Slide Number Placeholder 6">
            <a:extLst>
              <a:ext uri="{FF2B5EF4-FFF2-40B4-BE49-F238E27FC236}">
                <a16:creationId xmlns:a16="http://schemas.microsoft.com/office/drawing/2014/main" id="{601806D5-126B-42F6-BDC1-93A248C6EE5B}"/>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43</a:t>
            </a:fld>
            <a:endParaRPr lang="en-US"/>
          </a:p>
        </p:txBody>
      </p:sp>
      <p:pic>
        <p:nvPicPr>
          <p:cNvPr id="5" name="Picture 4">
            <a:extLst>
              <a:ext uri="{FF2B5EF4-FFF2-40B4-BE49-F238E27FC236}">
                <a16:creationId xmlns:a16="http://schemas.microsoft.com/office/drawing/2014/main" id="{4DC2A47A-4422-48C7-BC6D-FB6121E6A032}"/>
              </a:ext>
            </a:extLst>
          </p:cNvPr>
          <p:cNvPicPr>
            <a:picLocks noChangeAspect="1"/>
          </p:cNvPicPr>
          <p:nvPr/>
        </p:nvPicPr>
        <p:blipFill>
          <a:blip r:embed="rId2"/>
          <a:stretch>
            <a:fillRect/>
          </a:stretch>
        </p:blipFill>
        <p:spPr>
          <a:xfrm>
            <a:off x="11811048" y="-5436"/>
            <a:ext cx="380952" cy="380952"/>
          </a:xfrm>
          <a:prstGeom prst="rect">
            <a:avLst/>
          </a:prstGeom>
        </p:spPr>
      </p:pic>
    </p:spTree>
    <p:extLst>
      <p:ext uri="{BB962C8B-B14F-4D97-AF65-F5344CB8AC3E}">
        <p14:creationId xmlns:p14="http://schemas.microsoft.com/office/powerpoint/2010/main" val="2417375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r>
              <a:rPr lang="en-US" dirty="0"/>
              <a:t>Run VS as Admin</a:t>
            </a:r>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r>
              <a:rPr lang="en-US" dirty="0"/>
              <a:t>Start</a:t>
            </a:r>
          </a:p>
          <a:p>
            <a:r>
              <a:rPr lang="en-US" dirty="0"/>
              <a:t>Search for Visual Studio 2017</a:t>
            </a:r>
          </a:p>
          <a:p>
            <a:r>
              <a:rPr lang="en-US" dirty="0"/>
              <a:t>Right click &gt; Open file location</a:t>
            </a:r>
          </a:p>
          <a:p>
            <a:r>
              <a:rPr lang="en-US" dirty="0"/>
              <a:t>Find icon, right click &gt; Properties &gt; Advanced</a:t>
            </a:r>
          </a:p>
          <a:p>
            <a:r>
              <a:rPr lang="en-US" dirty="0"/>
              <a:t>Check “Run As Administrator”</a:t>
            </a:r>
          </a:p>
          <a:p>
            <a:endParaRPr lang="en-US" dirty="0"/>
          </a:p>
        </p:txBody>
      </p:sp>
      <p:pic>
        <p:nvPicPr>
          <p:cNvPr id="6" name="Content Placeholder 5">
            <a:extLst>
              <a:ext uri="{FF2B5EF4-FFF2-40B4-BE49-F238E27FC236}">
                <a16:creationId xmlns:a16="http://schemas.microsoft.com/office/drawing/2014/main" id="{E3183490-531C-4A3D-9B6E-11FF7A5A1B1A}"/>
              </a:ext>
            </a:extLst>
          </p:cNvPr>
          <p:cNvPicPr>
            <a:picLocks noGrp="1" noChangeAspect="1"/>
          </p:cNvPicPr>
          <p:nvPr>
            <p:ph sz="half" idx="2"/>
          </p:nvPr>
        </p:nvPicPr>
        <p:blipFill>
          <a:blip r:embed="rId2"/>
          <a:stretch>
            <a:fillRect/>
          </a:stretch>
        </p:blipFill>
        <p:spPr>
          <a:xfrm>
            <a:off x="6943952" y="2182246"/>
            <a:ext cx="3638095" cy="3638095"/>
          </a:xfrm>
        </p:spPr>
      </p:pic>
      <p:pic>
        <p:nvPicPr>
          <p:cNvPr id="5" name="Picture 4">
            <a:extLst>
              <a:ext uri="{FF2B5EF4-FFF2-40B4-BE49-F238E27FC236}">
                <a16:creationId xmlns:a16="http://schemas.microsoft.com/office/drawing/2014/main" id="{4B182E2C-7552-40AC-9C0A-3FC44E222758}"/>
              </a:ext>
            </a:extLst>
          </p:cNvPr>
          <p:cNvPicPr>
            <a:picLocks noChangeAspect="1"/>
          </p:cNvPicPr>
          <p:nvPr/>
        </p:nvPicPr>
        <p:blipFill>
          <a:blip r:embed="rId3"/>
          <a:stretch>
            <a:fillRect/>
          </a:stretch>
        </p:blipFill>
        <p:spPr>
          <a:xfrm>
            <a:off x="11811048" y="-5436"/>
            <a:ext cx="380952" cy="380952"/>
          </a:xfrm>
          <a:prstGeom prst="rect">
            <a:avLst/>
          </a:prstGeom>
        </p:spPr>
      </p:pic>
    </p:spTree>
    <p:extLst>
      <p:ext uri="{BB962C8B-B14F-4D97-AF65-F5344CB8AC3E}">
        <p14:creationId xmlns:p14="http://schemas.microsoft.com/office/powerpoint/2010/main" val="51521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r>
              <a:rPr lang="en-US" dirty="0"/>
              <a:t>Run SSMS as Admin</a:t>
            </a:r>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r>
              <a:rPr lang="en-US" dirty="0"/>
              <a:t>Nearly the same as for VS 2017</a:t>
            </a:r>
          </a:p>
          <a:p>
            <a:endParaRPr lang="en-US" dirty="0"/>
          </a:p>
        </p:txBody>
      </p:sp>
      <p:pic>
        <p:nvPicPr>
          <p:cNvPr id="6" name="Content Placeholder 5">
            <a:extLst>
              <a:ext uri="{FF2B5EF4-FFF2-40B4-BE49-F238E27FC236}">
                <a16:creationId xmlns:a16="http://schemas.microsoft.com/office/drawing/2014/main" id="{A085F2A1-0707-4628-B3DE-4C527C9C3969}"/>
              </a:ext>
            </a:extLst>
          </p:cNvPr>
          <p:cNvPicPr>
            <a:picLocks noGrp="1" noChangeAspect="1"/>
          </p:cNvPicPr>
          <p:nvPr>
            <p:ph sz="half" idx="2"/>
          </p:nvPr>
        </p:nvPicPr>
        <p:blipFill>
          <a:blip r:embed="rId2"/>
          <a:stretch>
            <a:fillRect/>
          </a:stretch>
        </p:blipFill>
        <p:spPr>
          <a:xfrm>
            <a:off x="6863000" y="2167960"/>
            <a:ext cx="3800000" cy="3666667"/>
          </a:xfrm>
        </p:spPr>
      </p:pic>
      <p:pic>
        <p:nvPicPr>
          <p:cNvPr id="5" name="Picture 4">
            <a:extLst>
              <a:ext uri="{FF2B5EF4-FFF2-40B4-BE49-F238E27FC236}">
                <a16:creationId xmlns:a16="http://schemas.microsoft.com/office/drawing/2014/main" id="{1B57A7B2-97F0-4FAB-B7BC-3DE52275D000}"/>
              </a:ext>
            </a:extLst>
          </p:cNvPr>
          <p:cNvPicPr>
            <a:picLocks noChangeAspect="1"/>
          </p:cNvPicPr>
          <p:nvPr/>
        </p:nvPicPr>
        <p:blipFill>
          <a:blip r:embed="rId3"/>
          <a:stretch>
            <a:fillRect/>
          </a:stretch>
        </p:blipFill>
        <p:spPr>
          <a:xfrm>
            <a:off x="11811048" y="-5436"/>
            <a:ext cx="380952" cy="380952"/>
          </a:xfrm>
          <a:prstGeom prst="rect">
            <a:avLst/>
          </a:prstGeom>
        </p:spPr>
      </p:pic>
    </p:spTree>
    <p:extLst>
      <p:ext uri="{BB962C8B-B14F-4D97-AF65-F5344CB8AC3E}">
        <p14:creationId xmlns:p14="http://schemas.microsoft.com/office/powerpoint/2010/main" val="50606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r>
              <a:rPr lang="en-US" dirty="0"/>
              <a:t>Run D365FO.Tools in VS</a:t>
            </a:r>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r>
              <a:rPr lang="en-US" dirty="0"/>
              <a:t>Run PowerShell from VS</a:t>
            </a:r>
          </a:p>
          <a:p>
            <a:r>
              <a:rPr lang="en-US" dirty="0"/>
              <a:t>Like D365FO.Tools</a:t>
            </a:r>
          </a:p>
          <a:p>
            <a:endParaRPr lang="en-US" dirty="0"/>
          </a:p>
        </p:txBody>
      </p:sp>
      <p:pic>
        <p:nvPicPr>
          <p:cNvPr id="6" name="Content Placeholder 5">
            <a:extLst>
              <a:ext uri="{FF2B5EF4-FFF2-40B4-BE49-F238E27FC236}">
                <a16:creationId xmlns:a16="http://schemas.microsoft.com/office/drawing/2014/main" id="{A52A7536-8AB3-4645-B85F-96B484E23546}"/>
              </a:ext>
            </a:extLst>
          </p:cNvPr>
          <p:cNvPicPr>
            <a:picLocks noGrp="1" noChangeAspect="1"/>
          </p:cNvPicPr>
          <p:nvPr>
            <p:ph sz="half" idx="2"/>
          </p:nvPr>
        </p:nvPicPr>
        <p:blipFill>
          <a:blip r:embed="rId3"/>
          <a:stretch>
            <a:fillRect/>
          </a:stretch>
        </p:blipFill>
        <p:spPr>
          <a:xfrm>
            <a:off x="6172200" y="2543969"/>
            <a:ext cx="5181600" cy="2914649"/>
          </a:xfrm>
        </p:spPr>
      </p:pic>
      <p:pic>
        <p:nvPicPr>
          <p:cNvPr id="7" name="Picture 6">
            <a:extLst>
              <a:ext uri="{FF2B5EF4-FFF2-40B4-BE49-F238E27FC236}">
                <a16:creationId xmlns:a16="http://schemas.microsoft.com/office/drawing/2014/main" id="{F1334508-7E88-4020-91B8-FDF2811C78F5}"/>
              </a:ext>
            </a:extLst>
          </p:cNvPr>
          <p:cNvPicPr>
            <a:picLocks noChangeAspect="1"/>
          </p:cNvPicPr>
          <p:nvPr/>
        </p:nvPicPr>
        <p:blipFill>
          <a:blip r:embed="rId4"/>
          <a:stretch>
            <a:fillRect/>
          </a:stretch>
        </p:blipFill>
        <p:spPr>
          <a:xfrm>
            <a:off x="11811048" y="-10391"/>
            <a:ext cx="380952" cy="380952"/>
          </a:xfrm>
          <a:prstGeom prst="rect">
            <a:avLst/>
          </a:prstGeom>
        </p:spPr>
      </p:pic>
    </p:spTree>
    <p:extLst>
      <p:ext uri="{BB962C8B-B14F-4D97-AF65-F5344CB8AC3E}">
        <p14:creationId xmlns:p14="http://schemas.microsoft.com/office/powerpoint/2010/main" val="1485710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pPr marL="0" indent="0">
              <a:buNone/>
            </a:pPr>
            <a:endParaRPr lang="en-US" dirty="0"/>
          </a:p>
        </p:txBody>
      </p:sp>
      <p:pic>
        <p:nvPicPr>
          <p:cNvPr id="6" name="Content Placeholder 5">
            <a:extLst>
              <a:ext uri="{FF2B5EF4-FFF2-40B4-BE49-F238E27FC236}">
                <a16:creationId xmlns:a16="http://schemas.microsoft.com/office/drawing/2014/main" id="{A52A7536-8AB3-4645-B85F-96B484E23546}"/>
              </a:ext>
            </a:extLst>
          </p:cNvPr>
          <p:cNvPicPr>
            <a:picLocks noGrp="1" noChangeAspect="1"/>
          </p:cNvPicPr>
          <p:nvPr>
            <p:ph sz="half" idx="2"/>
          </p:nvPr>
        </p:nvPicPr>
        <p:blipFill>
          <a:blip r:embed="rId3"/>
          <a:stretch>
            <a:fillRect/>
          </a:stretch>
        </p:blipFill>
        <p:spPr>
          <a:xfrm>
            <a:off x="804429" y="191402"/>
            <a:ext cx="10430742" cy="5867291"/>
          </a:xfrm>
        </p:spPr>
      </p:pic>
      <p:sp>
        <p:nvSpPr>
          <p:cNvPr id="2" name="Arrow: Left 1">
            <a:extLst>
              <a:ext uri="{FF2B5EF4-FFF2-40B4-BE49-F238E27FC236}">
                <a16:creationId xmlns:a16="http://schemas.microsoft.com/office/drawing/2014/main" id="{6C44C559-B17C-4C51-B626-461D91F68B65}"/>
              </a:ext>
            </a:extLst>
          </p:cNvPr>
          <p:cNvSpPr/>
          <p:nvPr/>
        </p:nvSpPr>
        <p:spPr>
          <a:xfrm>
            <a:off x="5008418" y="4873336"/>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186B3FB0-80B8-4B89-AD3D-3DE9E0280CC3}"/>
              </a:ext>
            </a:extLst>
          </p:cNvPr>
          <p:cNvSpPr/>
          <p:nvPr/>
        </p:nvSpPr>
        <p:spPr>
          <a:xfrm>
            <a:off x="6172202" y="2521527"/>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3F3EC-FAD6-47DD-AFA8-4F8B93017CC5}"/>
              </a:ext>
            </a:extLst>
          </p:cNvPr>
          <p:cNvPicPr>
            <a:picLocks noChangeAspect="1"/>
          </p:cNvPicPr>
          <p:nvPr/>
        </p:nvPicPr>
        <p:blipFill>
          <a:blip r:embed="rId4"/>
          <a:stretch>
            <a:fillRect/>
          </a:stretch>
        </p:blipFill>
        <p:spPr>
          <a:xfrm>
            <a:off x="11811048" y="-10391"/>
            <a:ext cx="380952" cy="380952"/>
          </a:xfrm>
          <a:prstGeom prst="rect">
            <a:avLst/>
          </a:prstGeom>
        </p:spPr>
      </p:pic>
    </p:spTree>
    <p:extLst>
      <p:ext uri="{BB962C8B-B14F-4D97-AF65-F5344CB8AC3E}">
        <p14:creationId xmlns:p14="http://schemas.microsoft.com/office/powerpoint/2010/main" val="60356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99B57-D73D-4E70-A249-1D430084A64A}"/>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DC7818A9-D8AA-44DB-AFCE-264184E6436B}"/>
              </a:ext>
            </a:extLst>
          </p:cNvPr>
          <p:cNvSpPr>
            <a:spLocks noGrp="1"/>
          </p:cNvSpPr>
          <p:nvPr>
            <p:ph sz="half" idx="1"/>
          </p:nvPr>
        </p:nvSpPr>
        <p:spPr/>
        <p:txBody>
          <a:bodyPr/>
          <a:lstStyle/>
          <a:p>
            <a:pPr marL="0" indent="0">
              <a:buNone/>
            </a:pPr>
            <a:endParaRPr lang="en-US" dirty="0"/>
          </a:p>
        </p:txBody>
      </p:sp>
      <p:pic>
        <p:nvPicPr>
          <p:cNvPr id="6" name="Content Placeholder 5">
            <a:extLst>
              <a:ext uri="{FF2B5EF4-FFF2-40B4-BE49-F238E27FC236}">
                <a16:creationId xmlns:a16="http://schemas.microsoft.com/office/drawing/2014/main" id="{A52A7536-8AB3-4645-B85F-96B484E23546}"/>
              </a:ext>
            </a:extLst>
          </p:cNvPr>
          <p:cNvPicPr>
            <a:picLocks noGrp="1" noChangeAspect="1"/>
          </p:cNvPicPr>
          <p:nvPr>
            <p:ph sz="half" idx="2"/>
          </p:nvPr>
        </p:nvPicPr>
        <p:blipFill>
          <a:blip r:embed="rId3"/>
          <a:stretch>
            <a:fillRect/>
          </a:stretch>
        </p:blipFill>
        <p:spPr>
          <a:xfrm>
            <a:off x="-921650" y="-2282047"/>
            <a:ext cx="15038244" cy="8459010"/>
          </a:xfrm>
        </p:spPr>
      </p:pic>
      <p:sp>
        <p:nvSpPr>
          <p:cNvPr id="2" name="Arrow: Left 1">
            <a:extLst>
              <a:ext uri="{FF2B5EF4-FFF2-40B4-BE49-F238E27FC236}">
                <a16:creationId xmlns:a16="http://schemas.microsoft.com/office/drawing/2014/main" id="{6C44C559-B17C-4C51-B626-461D91F68B65}"/>
              </a:ext>
            </a:extLst>
          </p:cNvPr>
          <p:cNvSpPr/>
          <p:nvPr/>
        </p:nvSpPr>
        <p:spPr>
          <a:xfrm>
            <a:off x="5221069" y="4490564"/>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4B7E3F9-FB57-45CF-86B9-10F9C163B876}"/>
              </a:ext>
            </a:extLst>
          </p:cNvPr>
          <p:cNvPicPr>
            <a:picLocks noChangeAspect="1"/>
          </p:cNvPicPr>
          <p:nvPr/>
        </p:nvPicPr>
        <p:blipFill>
          <a:blip r:embed="rId4"/>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583536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8905-1D0C-45ED-AF8C-A9B8C2D4D3D1}"/>
              </a:ext>
            </a:extLst>
          </p:cNvPr>
          <p:cNvSpPr>
            <a:spLocks noGrp="1"/>
          </p:cNvSpPr>
          <p:nvPr>
            <p:ph type="title"/>
          </p:nvPr>
        </p:nvSpPr>
        <p:spPr/>
        <p:txBody>
          <a:bodyPr/>
          <a:lstStyle/>
          <a:p>
            <a:r>
              <a:rPr lang="en-US" dirty="0"/>
              <a:t>Plus Aliases</a:t>
            </a:r>
          </a:p>
        </p:txBody>
      </p:sp>
      <p:sp>
        <p:nvSpPr>
          <p:cNvPr id="3" name="Content Placeholder 2">
            <a:extLst>
              <a:ext uri="{FF2B5EF4-FFF2-40B4-BE49-F238E27FC236}">
                <a16:creationId xmlns:a16="http://schemas.microsoft.com/office/drawing/2014/main" id="{153C0AE4-F32B-4859-B4C0-57016D6100DF}"/>
              </a:ext>
            </a:extLst>
          </p:cNvPr>
          <p:cNvSpPr>
            <a:spLocks noGrp="1"/>
          </p:cNvSpPr>
          <p:nvPr>
            <p:ph sz="half" idx="1"/>
          </p:nvPr>
        </p:nvSpPr>
        <p:spPr/>
        <p:txBody>
          <a:bodyPr/>
          <a:lstStyle/>
          <a:p>
            <a:r>
              <a:rPr lang="en-US" dirty="0"/>
              <a:t>Use notepad $profile</a:t>
            </a:r>
          </a:p>
        </p:txBody>
      </p:sp>
      <p:pic>
        <p:nvPicPr>
          <p:cNvPr id="6" name="Content Placeholder 5">
            <a:extLst>
              <a:ext uri="{FF2B5EF4-FFF2-40B4-BE49-F238E27FC236}">
                <a16:creationId xmlns:a16="http://schemas.microsoft.com/office/drawing/2014/main" id="{C46B1AB8-B1CF-45F4-812A-BCF2D97A9F40}"/>
              </a:ext>
            </a:extLst>
          </p:cNvPr>
          <p:cNvPicPr>
            <a:picLocks noGrp="1" noChangeAspect="1"/>
          </p:cNvPicPr>
          <p:nvPr>
            <p:ph sz="half" idx="2"/>
          </p:nvPr>
        </p:nvPicPr>
        <p:blipFill>
          <a:blip r:embed="rId2"/>
          <a:stretch>
            <a:fillRect/>
          </a:stretch>
        </p:blipFill>
        <p:spPr>
          <a:xfrm>
            <a:off x="6172200" y="2543969"/>
            <a:ext cx="5181600" cy="2914649"/>
          </a:xfrm>
        </p:spPr>
      </p:pic>
      <p:pic>
        <p:nvPicPr>
          <p:cNvPr id="7" name="Picture 6">
            <a:extLst>
              <a:ext uri="{FF2B5EF4-FFF2-40B4-BE49-F238E27FC236}">
                <a16:creationId xmlns:a16="http://schemas.microsoft.com/office/drawing/2014/main" id="{ECF07822-E812-4C23-881E-22B4BF9EB20A}"/>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95696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BB4F-D439-447F-859C-4822BF1A525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F0B3AC4-F231-45DD-A420-F921D8FEBEFA}"/>
              </a:ext>
            </a:extLst>
          </p:cNvPr>
          <p:cNvSpPr>
            <a:spLocks noGrp="1"/>
          </p:cNvSpPr>
          <p:nvPr>
            <p:ph sz="half" idx="1"/>
          </p:nvPr>
        </p:nvSpPr>
        <p:spPr/>
        <p:txBody>
          <a:bodyPr/>
          <a:lstStyle/>
          <a:p>
            <a:r>
              <a:rPr lang="en-US" dirty="0"/>
              <a:t>Coding Tips</a:t>
            </a:r>
          </a:p>
          <a:p>
            <a:r>
              <a:rPr lang="en-US" dirty="0"/>
              <a:t>D365FO.Tools </a:t>
            </a:r>
          </a:p>
          <a:p>
            <a:r>
              <a:rPr lang="en-US" dirty="0"/>
              <a:t>Quality of Life Hacks</a:t>
            </a:r>
          </a:p>
          <a:p>
            <a:r>
              <a:rPr lang="en-US" dirty="0"/>
              <a:t>PowerShell</a:t>
            </a:r>
          </a:p>
          <a:p>
            <a:r>
              <a:rPr lang="en-US" dirty="0"/>
              <a:t>Visual Studio Hidden Gems</a:t>
            </a:r>
          </a:p>
          <a:p>
            <a:r>
              <a:rPr lang="en-US" dirty="0"/>
              <a:t>Debugging</a:t>
            </a:r>
          </a:p>
          <a:p>
            <a:endParaRPr lang="en-US" dirty="0"/>
          </a:p>
        </p:txBody>
      </p:sp>
      <p:sp>
        <p:nvSpPr>
          <p:cNvPr id="5" name="Footer Placeholder 5">
            <a:extLst>
              <a:ext uri="{FF2B5EF4-FFF2-40B4-BE49-F238E27FC236}">
                <a16:creationId xmlns:a16="http://schemas.microsoft.com/office/drawing/2014/main" id="{F2F6A5DB-FB12-40E2-8450-F2DF9499F037}"/>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9F55E0C-BE09-43A6-864F-3F890BCB4791}"/>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5</a:t>
            </a:fld>
            <a:endParaRPr lang="en-US"/>
          </a:p>
        </p:txBody>
      </p:sp>
      <p:pic>
        <p:nvPicPr>
          <p:cNvPr id="2050" name="Picture 2" descr="Code, Programming, Hacking, Html, Web, Data, Design">
            <a:extLst>
              <a:ext uri="{FF2B5EF4-FFF2-40B4-BE49-F238E27FC236}">
                <a16:creationId xmlns:a16="http://schemas.microsoft.com/office/drawing/2014/main" id="{8A1C36B8-EA59-4545-AFF6-AEBBE165B32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274094"/>
            <a:ext cx="51816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364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8905-1D0C-45ED-AF8C-A9B8C2D4D3D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53C0AE4-F32B-4859-B4C0-57016D6100DF}"/>
              </a:ext>
            </a:extLst>
          </p:cNvPr>
          <p:cNvSpPr>
            <a:spLocks noGrp="1"/>
          </p:cNvSpPr>
          <p:nvPr>
            <p:ph sz="half" idx="1"/>
          </p:nvPr>
        </p:nvSpPr>
        <p:spPr/>
        <p:txBody>
          <a:bodyPr/>
          <a:lstStyle/>
          <a:p>
            <a:endParaRPr lang="en-US" dirty="0"/>
          </a:p>
        </p:txBody>
      </p:sp>
      <p:pic>
        <p:nvPicPr>
          <p:cNvPr id="6" name="Content Placeholder 5">
            <a:extLst>
              <a:ext uri="{FF2B5EF4-FFF2-40B4-BE49-F238E27FC236}">
                <a16:creationId xmlns:a16="http://schemas.microsoft.com/office/drawing/2014/main" id="{C46B1AB8-B1CF-45F4-812A-BCF2D97A9F40}"/>
              </a:ext>
            </a:extLst>
          </p:cNvPr>
          <p:cNvPicPr>
            <a:picLocks noGrp="1" noChangeAspect="1"/>
          </p:cNvPicPr>
          <p:nvPr>
            <p:ph sz="half" idx="2"/>
          </p:nvPr>
        </p:nvPicPr>
        <p:blipFill>
          <a:blip r:embed="rId2"/>
          <a:stretch>
            <a:fillRect/>
          </a:stretch>
        </p:blipFill>
        <p:spPr>
          <a:xfrm>
            <a:off x="904009" y="204067"/>
            <a:ext cx="10383982" cy="5840988"/>
          </a:xfrm>
        </p:spPr>
      </p:pic>
      <p:sp>
        <p:nvSpPr>
          <p:cNvPr id="5" name="Arrow: Left 4">
            <a:extLst>
              <a:ext uri="{FF2B5EF4-FFF2-40B4-BE49-F238E27FC236}">
                <a16:creationId xmlns:a16="http://schemas.microsoft.com/office/drawing/2014/main" id="{6F32D2CB-D0A2-4539-9B60-63105089C66F}"/>
              </a:ext>
            </a:extLst>
          </p:cNvPr>
          <p:cNvSpPr/>
          <p:nvPr/>
        </p:nvSpPr>
        <p:spPr>
          <a:xfrm>
            <a:off x="4686300" y="4862945"/>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89123430-F8A0-45AB-AD3A-CD76E9BB1092}"/>
              </a:ext>
            </a:extLst>
          </p:cNvPr>
          <p:cNvSpPr/>
          <p:nvPr/>
        </p:nvSpPr>
        <p:spPr>
          <a:xfrm>
            <a:off x="6286500" y="2639291"/>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E535511-DEE2-4EA5-8095-B39E9195A736}"/>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1443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8905-1D0C-45ED-AF8C-A9B8C2D4D3D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53C0AE4-F32B-4859-B4C0-57016D6100DF}"/>
              </a:ext>
            </a:extLst>
          </p:cNvPr>
          <p:cNvSpPr>
            <a:spLocks noGrp="1"/>
          </p:cNvSpPr>
          <p:nvPr>
            <p:ph sz="half" idx="1"/>
          </p:nvPr>
        </p:nvSpPr>
        <p:spPr/>
        <p:txBody>
          <a:bodyPr/>
          <a:lstStyle/>
          <a:p>
            <a:endParaRPr lang="en-US" dirty="0"/>
          </a:p>
        </p:txBody>
      </p:sp>
      <p:pic>
        <p:nvPicPr>
          <p:cNvPr id="6" name="Content Placeholder 5">
            <a:extLst>
              <a:ext uri="{FF2B5EF4-FFF2-40B4-BE49-F238E27FC236}">
                <a16:creationId xmlns:a16="http://schemas.microsoft.com/office/drawing/2014/main" id="{C46B1AB8-B1CF-45F4-812A-BCF2D97A9F40}"/>
              </a:ext>
            </a:extLst>
          </p:cNvPr>
          <p:cNvPicPr>
            <a:picLocks noGrp="1" noChangeAspect="1"/>
          </p:cNvPicPr>
          <p:nvPr>
            <p:ph sz="half" idx="2"/>
          </p:nvPr>
        </p:nvPicPr>
        <p:blipFill>
          <a:blip r:embed="rId2"/>
          <a:stretch>
            <a:fillRect/>
          </a:stretch>
        </p:blipFill>
        <p:spPr>
          <a:xfrm>
            <a:off x="-318655" y="-1253833"/>
            <a:ext cx="13210309" cy="7430796"/>
          </a:xfrm>
        </p:spPr>
      </p:pic>
      <p:sp>
        <p:nvSpPr>
          <p:cNvPr id="5" name="Arrow: Left 4">
            <a:extLst>
              <a:ext uri="{FF2B5EF4-FFF2-40B4-BE49-F238E27FC236}">
                <a16:creationId xmlns:a16="http://schemas.microsoft.com/office/drawing/2014/main" id="{6F32D2CB-D0A2-4539-9B60-63105089C66F}"/>
              </a:ext>
            </a:extLst>
          </p:cNvPr>
          <p:cNvSpPr/>
          <p:nvPr/>
        </p:nvSpPr>
        <p:spPr>
          <a:xfrm>
            <a:off x="4478482" y="4665517"/>
            <a:ext cx="675409" cy="1558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057394-7863-4D5D-8E27-068CF6D9D428}"/>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2003392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F6AFF-9A17-486B-8F7C-178B47E49225}"/>
              </a:ext>
            </a:extLst>
          </p:cNvPr>
          <p:cNvSpPr>
            <a:spLocks noGrp="1"/>
          </p:cNvSpPr>
          <p:nvPr>
            <p:ph type="title"/>
          </p:nvPr>
        </p:nvSpPr>
        <p:spPr/>
        <p:txBody>
          <a:bodyPr/>
          <a:lstStyle/>
          <a:p>
            <a:r>
              <a:rPr lang="en-US" dirty="0"/>
              <a:t>Debugging Batch Jobs</a:t>
            </a:r>
          </a:p>
        </p:txBody>
      </p:sp>
      <p:sp>
        <p:nvSpPr>
          <p:cNvPr id="3" name="Content Placeholder 2">
            <a:extLst>
              <a:ext uri="{FF2B5EF4-FFF2-40B4-BE49-F238E27FC236}">
                <a16:creationId xmlns:a16="http://schemas.microsoft.com/office/drawing/2014/main" id="{C96FDC71-FAA9-4C21-AD4B-143F96FFC139}"/>
              </a:ext>
            </a:extLst>
          </p:cNvPr>
          <p:cNvSpPr>
            <a:spLocks noGrp="1"/>
          </p:cNvSpPr>
          <p:nvPr>
            <p:ph sz="half" idx="1"/>
          </p:nvPr>
        </p:nvSpPr>
        <p:spPr/>
        <p:txBody>
          <a:bodyPr/>
          <a:lstStyle/>
          <a:p>
            <a:r>
              <a:rPr lang="en-US" dirty="0"/>
              <a:t>Attached to process</a:t>
            </a:r>
          </a:p>
          <a:p>
            <a:r>
              <a:rPr lang="en-US" dirty="0"/>
              <a:t>Show all processes from all users</a:t>
            </a:r>
          </a:p>
          <a:p>
            <a:r>
              <a:rPr lang="en-US" dirty="0"/>
              <a:t>Look for Batch.exe</a:t>
            </a:r>
          </a:p>
        </p:txBody>
      </p:sp>
      <p:pic>
        <p:nvPicPr>
          <p:cNvPr id="6" name="Content Placeholder 5">
            <a:extLst>
              <a:ext uri="{FF2B5EF4-FFF2-40B4-BE49-F238E27FC236}">
                <a16:creationId xmlns:a16="http://schemas.microsoft.com/office/drawing/2014/main" id="{7B515AAD-30CA-41FF-921E-0E88C3793140}"/>
              </a:ext>
            </a:extLst>
          </p:cNvPr>
          <p:cNvPicPr>
            <a:picLocks noGrp="1" noChangeAspect="1"/>
          </p:cNvPicPr>
          <p:nvPr>
            <p:ph sz="half" idx="2"/>
          </p:nvPr>
        </p:nvPicPr>
        <p:blipFill>
          <a:blip r:embed="rId2"/>
          <a:stretch>
            <a:fillRect/>
          </a:stretch>
        </p:blipFill>
        <p:spPr>
          <a:xfrm>
            <a:off x="6172200" y="2161100"/>
            <a:ext cx="5181600" cy="3680388"/>
          </a:xfrm>
        </p:spPr>
      </p:pic>
      <p:pic>
        <p:nvPicPr>
          <p:cNvPr id="5" name="Picture 4">
            <a:extLst>
              <a:ext uri="{FF2B5EF4-FFF2-40B4-BE49-F238E27FC236}">
                <a16:creationId xmlns:a16="http://schemas.microsoft.com/office/drawing/2014/main" id="{55F1C0BE-96AA-48EA-A1CD-3A8C676FF88E}"/>
              </a:ext>
            </a:extLst>
          </p:cNvPr>
          <p:cNvPicPr>
            <a:picLocks noChangeAspect="1"/>
          </p:cNvPicPr>
          <p:nvPr/>
        </p:nvPicPr>
        <p:blipFill>
          <a:blip r:embed="rId3"/>
          <a:stretch>
            <a:fillRect/>
          </a:stretch>
        </p:blipFill>
        <p:spPr>
          <a:xfrm>
            <a:off x="11811048" y="-5436"/>
            <a:ext cx="380952" cy="380952"/>
          </a:xfrm>
          <a:prstGeom prst="rect">
            <a:avLst/>
          </a:prstGeom>
        </p:spPr>
      </p:pic>
    </p:spTree>
    <p:extLst>
      <p:ext uri="{BB962C8B-B14F-4D97-AF65-F5344CB8AC3E}">
        <p14:creationId xmlns:p14="http://schemas.microsoft.com/office/powerpoint/2010/main" val="875149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D5EC-1F56-48BB-A10E-74857343EFA3}"/>
              </a:ext>
            </a:extLst>
          </p:cNvPr>
          <p:cNvSpPr>
            <a:spLocks noGrp="1"/>
          </p:cNvSpPr>
          <p:nvPr>
            <p:ph type="title"/>
          </p:nvPr>
        </p:nvSpPr>
        <p:spPr/>
        <p:txBody>
          <a:bodyPr/>
          <a:lstStyle/>
          <a:p>
            <a:r>
              <a:rPr lang="en-US" dirty="0"/>
              <a:t>Loading Symbols</a:t>
            </a:r>
          </a:p>
        </p:txBody>
      </p:sp>
      <p:sp>
        <p:nvSpPr>
          <p:cNvPr id="3" name="Content Placeholder 2">
            <a:extLst>
              <a:ext uri="{FF2B5EF4-FFF2-40B4-BE49-F238E27FC236}">
                <a16:creationId xmlns:a16="http://schemas.microsoft.com/office/drawing/2014/main" id="{0687E992-7E6D-40D0-9CA0-26DDB02B7AE1}"/>
              </a:ext>
            </a:extLst>
          </p:cNvPr>
          <p:cNvSpPr>
            <a:spLocks noGrp="1"/>
          </p:cNvSpPr>
          <p:nvPr>
            <p:ph sz="half" idx="1"/>
          </p:nvPr>
        </p:nvSpPr>
        <p:spPr/>
        <p:txBody>
          <a:bodyPr/>
          <a:lstStyle/>
          <a:p>
            <a:r>
              <a:rPr lang="en-US" dirty="0"/>
              <a:t>Tools &gt; Options</a:t>
            </a:r>
          </a:p>
        </p:txBody>
      </p:sp>
      <p:pic>
        <p:nvPicPr>
          <p:cNvPr id="6" name="Content Placeholder 5">
            <a:extLst>
              <a:ext uri="{FF2B5EF4-FFF2-40B4-BE49-F238E27FC236}">
                <a16:creationId xmlns:a16="http://schemas.microsoft.com/office/drawing/2014/main" id="{AD4850A9-B2AB-42F5-AA93-559E66434B1F}"/>
              </a:ext>
            </a:extLst>
          </p:cNvPr>
          <p:cNvPicPr>
            <a:picLocks noGrp="1" noChangeAspect="1"/>
          </p:cNvPicPr>
          <p:nvPr>
            <p:ph sz="half" idx="2"/>
          </p:nvPr>
        </p:nvPicPr>
        <p:blipFill>
          <a:blip r:embed="rId3"/>
          <a:stretch>
            <a:fillRect/>
          </a:stretch>
        </p:blipFill>
        <p:spPr>
          <a:xfrm>
            <a:off x="6172200" y="2489994"/>
            <a:ext cx="5181600" cy="3022599"/>
          </a:xfrm>
        </p:spPr>
      </p:pic>
      <p:pic>
        <p:nvPicPr>
          <p:cNvPr id="5" name="Picture 4">
            <a:extLst>
              <a:ext uri="{FF2B5EF4-FFF2-40B4-BE49-F238E27FC236}">
                <a16:creationId xmlns:a16="http://schemas.microsoft.com/office/drawing/2014/main" id="{DA4AF08F-BF98-46C5-847A-B98AA7885968}"/>
              </a:ext>
            </a:extLst>
          </p:cNvPr>
          <p:cNvPicPr>
            <a:picLocks noChangeAspect="1"/>
          </p:cNvPicPr>
          <p:nvPr/>
        </p:nvPicPr>
        <p:blipFill>
          <a:blip r:embed="rId4"/>
          <a:stretch>
            <a:fillRect/>
          </a:stretch>
        </p:blipFill>
        <p:spPr>
          <a:xfrm>
            <a:off x="11811048" y="-5436"/>
            <a:ext cx="380952" cy="380952"/>
          </a:xfrm>
          <a:prstGeom prst="rect">
            <a:avLst/>
          </a:prstGeom>
        </p:spPr>
      </p:pic>
    </p:spTree>
    <p:extLst>
      <p:ext uri="{BB962C8B-B14F-4D97-AF65-F5344CB8AC3E}">
        <p14:creationId xmlns:p14="http://schemas.microsoft.com/office/powerpoint/2010/main" val="1808578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D5EC-1F56-48BB-A10E-74857343EF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687E992-7E6D-40D0-9CA0-26DDB02B7AE1}"/>
              </a:ext>
            </a:extLst>
          </p:cNvPr>
          <p:cNvSpPr>
            <a:spLocks noGrp="1"/>
          </p:cNvSpPr>
          <p:nvPr>
            <p:ph sz="half" idx="1"/>
          </p:nvPr>
        </p:nvSpPr>
        <p:spPr/>
        <p:txBody>
          <a:bodyPr/>
          <a:lstStyle/>
          <a:p>
            <a:endParaRPr lang="en-US" dirty="0"/>
          </a:p>
        </p:txBody>
      </p:sp>
      <p:pic>
        <p:nvPicPr>
          <p:cNvPr id="6" name="Content Placeholder 5">
            <a:extLst>
              <a:ext uri="{FF2B5EF4-FFF2-40B4-BE49-F238E27FC236}">
                <a16:creationId xmlns:a16="http://schemas.microsoft.com/office/drawing/2014/main" id="{AD4850A9-B2AB-42F5-AA93-559E66434B1F}"/>
              </a:ext>
            </a:extLst>
          </p:cNvPr>
          <p:cNvPicPr>
            <a:picLocks noGrp="1" noChangeAspect="1"/>
          </p:cNvPicPr>
          <p:nvPr>
            <p:ph sz="half" idx="2"/>
          </p:nvPr>
        </p:nvPicPr>
        <p:blipFill>
          <a:blip r:embed="rId3"/>
          <a:stretch>
            <a:fillRect/>
          </a:stretch>
        </p:blipFill>
        <p:spPr>
          <a:xfrm>
            <a:off x="838200" y="137034"/>
            <a:ext cx="10515600" cy="6134098"/>
          </a:xfrm>
        </p:spPr>
      </p:pic>
      <p:sp>
        <p:nvSpPr>
          <p:cNvPr id="5" name="Arrow: Left 4">
            <a:extLst>
              <a:ext uri="{FF2B5EF4-FFF2-40B4-BE49-F238E27FC236}">
                <a16:creationId xmlns:a16="http://schemas.microsoft.com/office/drawing/2014/main" id="{AEEBD428-E265-4810-A860-A76F617C215D}"/>
              </a:ext>
            </a:extLst>
          </p:cNvPr>
          <p:cNvSpPr/>
          <p:nvPr/>
        </p:nvSpPr>
        <p:spPr>
          <a:xfrm>
            <a:off x="10484427" y="938862"/>
            <a:ext cx="744682" cy="405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31D7DF62-2150-487A-9DA3-149BE5C23DB7}"/>
              </a:ext>
            </a:extLst>
          </p:cNvPr>
          <p:cNvSpPr/>
          <p:nvPr/>
        </p:nvSpPr>
        <p:spPr>
          <a:xfrm>
            <a:off x="8246918" y="1285442"/>
            <a:ext cx="744682" cy="405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5484969-E706-4516-ACFA-098E3AC5D9DD}"/>
              </a:ext>
            </a:extLst>
          </p:cNvPr>
          <p:cNvPicPr>
            <a:picLocks noChangeAspect="1"/>
          </p:cNvPicPr>
          <p:nvPr/>
        </p:nvPicPr>
        <p:blipFill>
          <a:blip r:embed="rId4"/>
          <a:stretch>
            <a:fillRect/>
          </a:stretch>
        </p:blipFill>
        <p:spPr>
          <a:xfrm>
            <a:off x="11811048" y="-5436"/>
            <a:ext cx="380952" cy="380952"/>
          </a:xfrm>
          <a:prstGeom prst="rect">
            <a:avLst/>
          </a:prstGeom>
        </p:spPr>
      </p:pic>
    </p:spTree>
    <p:extLst>
      <p:ext uri="{BB962C8B-B14F-4D97-AF65-F5344CB8AC3E}">
        <p14:creationId xmlns:p14="http://schemas.microsoft.com/office/powerpoint/2010/main" val="408141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D5EC-1F56-48BB-A10E-74857343EF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687E992-7E6D-40D0-9CA0-26DDB02B7AE1}"/>
              </a:ext>
            </a:extLst>
          </p:cNvPr>
          <p:cNvSpPr>
            <a:spLocks noGrp="1"/>
          </p:cNvSpPr>
          <p:nvPr>
            <p:ph sz="half" idx="1"/>
          </p:nvPr>
        </p:nvSpPr>
        <p:spPr/>
        <p:txBody>
          <a:bodyPr/>
          <a:lstStyle/>
          <a:p>
            <a:endParaRPr lang="en-US"/>
          </a:p>
        </p:txBody>
      </p:sp>
      <p:pic>
        <p:nvPicPr>
          <p:cNvPr id="10" name="Content Placeholder 9">
            <a:extLst>
              <a:ext uri="{FF2B5EF4-FFF2-40B4-BE49-F238E27FC236}">
                <a16:creationId xmlns:a16="http://schemas.microsoft.com/office/drawing/2014/main" id="{7FB17B77-40E4-475B-B0EC-C8ABCA08495C}"/>
              </a:ext>
            </a:extLst>
          </p:cNvPr>
          <p:cNvPicPr>
            <a:picLocks noGrp="1" noChangeAspect="1"/>
          </p:cNvPicPr>
          <p:nvPr>
            <p:ph sz="half" idx="2"/>
          </p:nvPr>
        </p:nvPicPr>
        <p:blipFill>
          <a:blip r:embed="rId3"/>
          <a:stretch>
            <a:fillRect/>
          </a:stretch>
        </p:blipFill>
        <p:spPr>
          <a:xfrm>
            <a:off x="838200" y="126641"/>
            <a:ext cx="10515600" cy="6134098"/>
          </a:xfrm>
        </p:spPr>
      </p:pic>
      <p:sp>
        <p:nvSpPr>
          <p:cNvPr id="11" name="Arrow: Left 10">
            <a:extLst>
              <a:ext uri="{FF2B5EF4-FFF2-40B4-BE49-F238E27FC236}">
                <a16:creationId xmlns:a16="http://schemas.microsoft.com/office/drawing/2014/main" id="{F2DE95CE-97F5-4FF8-BA51-7EEC4C795D8C}"/>
              </a:ext>
            </a:extLst>
          </p:cNvPr>
          <p:cNvSpPr/>
          <p:nvPr/>
        </p:nvSpPr>
        <p:spPr>
          <a:xfrm>
            <a:off x="7034645" y="1352911"/>
            <a:ext cx="744682" cy="405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D8CFC313-E481-4925-AD73-5152588A1BD7}"/>
              </a:ext>
            </a:extLst>
          </p:cNvPr>
          <p:cNvSpPr/>
          <p:nvPr/>
        </p:nvSpPr>
        <p:spPr>
          <a:xfrm>
            <a:off x="7569777" y="4128871"/>
            <a:ext cx="744682" cy="405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C9BC7C-9BEC-4309-B508-894AD2952CA3}"/>
              </a:ext>
            </a:extLst>
          </p:cNvPr>
          <p:cNvPicPr>
            <a:picLocks noChangeAspect="1"/>
          </p:cNvPicPr>
          <p:nvPr/>
        </p:nvPicPr>
        <p:blipFill>
          <a:blip r:embed="rId4"/>
          <a:stretch>
            <a:fillRect/>
          </a:stretch>
        </p:blipFill>
        <p:spPr>
          <a:xfrm>
            <a:off x="11811048" y="-5436"/>
            <a:ext cx="380952" cy="380952"/>
          </a:xfrm>
          <a:prstGeom prst="rect">
            <a:avLst/>
          </a:prstGeom>
        </p:spPr>
      </p:pic>
    </p:spTree>
    <p:extLst>
      <p:ext uri="{BB962C8B-B14F-4D97-AF65-F5344CB8AC3E}">
        <p14:creationId xmlns:p14="http://schemas.microsoft.com/office/powerpoint/2010/main" val="151480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r>
              <a:rPr lang="en-US" dirty="0"/>
              <a:t>Dark Mode Plus Custom Colors</a:t>
            </a:r>
          </a:p>
        </p:txBody>
      </p:sp>
      <p:pic>
        <p:nvPicPr>
          <p:cNvPr id="3074" name="Picture 2">
            <a:extLst>
              <a:ext uri="{FF2B5EF4-FFF2-40B4-BE49-F238E27FC236}">
                <a16:creationId xmlns:a16="http://schemas.microsoft.com/office/drawing/2014/main" id="{4A46B7D3-9824-485C-82FB-4FA86A7FB56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69723" y="1825625"/>
            <a:ext cx="645255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2CA772-F015-4DC3-AC15-6D8973E83EAB}"/>
              </a:ext>
            </a:extLst>
          </p:cNvPr>
          <p:cNvPicPr>
            <a:picLocks noChangeAspect="1"/>
          </p:cNvPicPr>
          <p:nvPr/>
        </p:nvPicPr>
        <p:blipFill>
          <a:blip r:embed="rId4"/>
          <a:stretch>
            <a:fillRect/>
          </a:stretch>
        </p:blipFill>
        <p:spPr>
          <a:xfrm>
            <a:off x="11811048" y="-5436"/>
            <a:ext cx="380952" cy="380952"/>
          </a:xfrm>
          <a:prstGeom prst="rect">
            <a:avLst/>
          </a:prstGeom>
        </p:spPr>
      </p:pic>
    </p:spTree>
    <p:extLst>
      <p:ext uri="{BB962C8B-B14F-4D97-AF65-F5344CB8AC3E}">
        <p14:creationId xmlns:p14="http://schemas.microsoft.com/office/powerpoint/2010/main" val="23671739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r>
              <a:rPr lang="en-US" dirty="0"/>
              <a:t>Dark Mode Plus Custom Colors</a:t>
            </a:r>
          </a:p>
        </p:txBody>
      </p:sp>
      <p:pic>
        <p:nvPicPr>
          <p:cNvPr id="4098" name="Picture 2" descr="Dark Mode Visual Studio">
            <a:extLst>
              <a:ext uri="{FF2B5EF4-FFF2-40B4-BE49-F238E27FC236}">
                <a16:creationId xmlns:a16="http://schemas.microsoft.com/office/drawing/2014/main" id="{7F74E28C-FB55-4C86-8A5C-FF5CA59398D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8769" y="1825625"/>
            <a:ext cx="595446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365085-2C96-4F26-9E96-D80D4AA06BEE}"/>
              </a:ext>
            </a:extLst>
          </p:cNvPr>
          <p:cNvPicPr>
            <a:picLocks noChangeAspect="1"/>
          </p:cNvPicPr>
          <p:nvPr/>
        </p:nvPicPr>
        <p:blipFill>
          <a:blip r:embed="rId4"/>
          <a:stretch>
            <a:fillRect/>
          </a:stretch>
        </p:blipFill>
        <p:spPr>
          <a:xfrm>
            <a:off x="11811048" y="-5436"/>
            <a:ext cx="380952" cy="380952"/>
          </a:xfrm>
          <a:prstGeom prst="rect">
            <a:avLst/>
          </a:prstGeom>
        </p:spPr>
      </p:pic>
    </p:spTree>
    <p:extLst>
      <p:ext uri="{BB962C8B-B14F-4D97-AF65-F5344CB8AC3E}">
        <p14:creationId xmlns:p14="http://schemas.microsoft.com/office/powerpoint/2010/main" val="4023326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r>
              <a:rPr lang="en-US" dirty="0"/>
              <a:t>Dark Mode Plus Custom Colors</a:t>
            </a:r>
          </a:p>
        </p:txBody>
      </p:sp>
      <p:pic>
        <p:nvPicPr>
          <p:cNvPr id="5122" name="Picture 2">
            <a:extLst>
              <a:ext uri="{FF2B5EF4-FFF2-40B4-BE49-F238E27FC236}">
                <a16:creationId xmlns:a16="http://schemas.microsoft.com/office/drawing/2014/main" id="{3BD1A163-F798-4155-B804-0E87E720B31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87901" y="1825625"/>
            <a:ext cx="621619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A0EA904-5227-471D-B5DD-D8D97A72661C}"/>
              </a:ext>
            </a:extLst>
          </p:cNvPr>
          <p:cNvPicPr>
            <a:picLocks noChangeAspect="1"/>
          </p:cNvPicPr>
          <p:nvPr/>
        </p:nvPicPr>
        <p:blipFill>
          <a:blip r:embed="rId4"/>
          <a:stretch>
            <a:fillRect/>
          </a:stretch>
        </p:blipFill>
        <p:spPr>
          <a:xfrm>
            <a:off x="11811048" y="-5436"/>
            <a:ext cx="380952" cy="380952"/>
          </a:xfrm>
          <a:prstGeom prst="rect">
            <a:avLst/>
          </a:prstGeom>
        </p:spPr>
      </p:pic>
    </p:spTree>
    <p:extLst>
      <p:ext uri="{BB962C8B-B14F-4D97-AF65-F5344CB8AC3E}">
        <p14:creationId xmlns:p14="http://schemas.microsoft.com/office/powerpoint/2010/main" val="4065078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r>
              <a:rPr lang="en-US" dirty="0"/>
              <a:t>Dark Mode Plus Custom Colors</a:t>
            </a:r>
          </a:p>
        </p:txBody>
      </p:sp>
      <p:pic>
        <p:nvPicPr>
          <p:cNvPr id="6150" name="Picture 6">
            <a:extLst>
              <a:ext uri="{FF2B5EF4-FFF2-40B4-BE49-F238E27FC236}">
                <a16:creationId xmlns:a16="http://schemas.microsoft.com/office/drawing/2014/main" id="{B401A481-825C-45E5-84EF-5A976C5451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9346" y="1825625"/>
            <a:ext cx="507330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44A80E-2B3A-4D58-87BB-6FA252EA953C}"/>
              </a:ext>
            </a:extLst>
          </p:cNvPr>
          <p:cNvPicPr>
            <a:picLocks noChangeAspect="1"/>
          </p:cNvPicPr>
          <p:nvPr/>
        </p:nvPicPr>
        <p:blipFill>
          <a:blip r:embed="rId4"/>
          <a:stretch>
            <a:fillRect/>
          </a:stretch>
        </p:blipFill>
        <p:spPr>
          <a:xfrm>
            <a:off x="11811048" y="-5436"/>
            <a:ext cx="380952" cy="380952"/>
          </a:xfrm>
          <a:prstGeom prst="rect">
            <a:avLst/>
          </a:prstGeom>
        </p:spPr>
      </p:pic>
    </p:spTree>
    <p:extLst>
      <p:ext uri="{BB962C8B-B14F-4D97-AF65-F5344CB8AC3E}">
        <p14:creationId xmlns:p14="http://schemas.microsoft.com/office/powerpoint/2010/main" val="213771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BA74-9265-4321-AC88-52E0A0E058A6}"/>
              </a:ext>
            </a:extLst>
          </p:cNvPr>
          <p:cNvSpPr>
            <a:spLocks noGrp="1"/>
          </p:cNvSpPr>
          <p:nvPr>
            <p:ph type="title"/>
          </p:nvPr>
        </p:nvSpPr>
        <p:spPr/>
        <p:txBody>
          <a:bodyPr/>
          <a:lstStyle/>
          <a:p>
            <a:r>
              <a:rPr lang="en-US" dirty="0"/>
              <a:t>Comment Code</a:t>
            </a:r>
          </a:p>
        </p:txBody>
      </p:sp>
      <p:sp>
        <p:nvSpPr>
          <p:cNvPr id="3" name="Content Placeholder 2">
            <a:extLst>
              <a:ext uri="{FF2B5EF4-FFF2-40B4-BE49-F238E27FC236}">
                <a16:creationId xmlns:a16="http://schemas.microsoft.com/office/drawing/2014/main" id="{149778A1-647F-4A74-B886-B0BA33642144}"/>
              </a:ext>
            </a:extLst>
          </p:cNvPr>
          <p:cNvSpPr>
            <a:spLocks noGrp="1"/>
          </p:cNvSpPr>
          <p:nvPr>
            <p:ph sz="half" idx="1"/>
          </p:nvPr>
        </p:nvSpPr>
        <p:spPr/>
        <p:txBody>
          <a:bodyPr/>
          <a:lstStyle/>
          <a:p>
            <a:r>
              <a:rPr lang="en-US"/>
              <a:t>CTRL K, </a:t>
            </a:r>
            <a:r>
              <a:rPr lang="en-US" dirty="0"/>
              <a:t>CTRL C</a:t>
            </a:r>
          </a:p>
        </p:txBody>
      </p:sp>
      <p:pic>
        <p:nvPicPr>
          <p:cNvPr id="5" name="comment uncomment">
            <a:hlinkClick r:id="" action="ppaction://media"/>
            <a:extLst>
              <a:ext uri="{FF2B5EF4-FFF2-40B4-BE49-F238E27FC236}">
                <a16:creationId xmlns:a16="http://schemas.microsoft.com/office/drawing/2014/main" id="{7A9DF399-7409-4B5B-B4DB-15A2C7757D6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3930977" y="1468519"/>
            <a:ext cx="8129834" cy="4573032"/>
          </a:xfrm>
        </p:spPr>
      </p:pic>
      <p:pic>
        <p:nvPicPr>
          <p:cNvPr id="6" name="Picture 5">
            <a:extLst>
              <a:ext uri="{FF2B5EF4-FFF2-40B4-BE49-F238E27FC236}">
                <a16:creationId xmlns:a16="http://schemas.microsoft.com/office/drawing/2014/main" id="{62C53D5F-3925-4EFE-A499-1F373F593A70}"/>
              </a:ext>
            </a:extLst>
          </p:cNvPr>
          <p:cNvPicPr>
            <a:picLocks noChangeAspect="1"/>
          </p:cNvPicPr>
          <p:nvPr/>
        </p:nvPicPr>
        <p:blipFill>
          <a:blip r:embed="rId5"/>
          <a:stretch>
            <a:fillRect/>
          </a:stretch>
        </p:blipFill>
        <p:spPr>
          <a:xfrm>
            <a:off x="11811048" y="-5436"/>
            <a:ext cx="380952" cy="380952"/>
          </a:xfrm>
          <a:prstGeom prst="rect">
            <a:avLst/>
          </a:prstGeom>
        </p:spPr>
      </p:pic>
    </p:spTree>
    <p:extLst>
      <p:ext uri="{BB962C8B-B14F-4D97-AF65-F5344CB8AC3E}">
        <p14:creationId xmlns:p14="http://schemas.microsoft.com/office/powerpoint/2010/main" val="208460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2E92-4429-4C4D-BB5B-7158EDDD8ECB}"/>
              </a:ext>
            </a:extLst>
          </p:cNvPr>
          <p:cNvSpPr>
            <a:spLocks noGrp="1"/>
          </p:cNvSpPr>
          <p:nvPr>
            <p:ph type="title"/>
          </p:nvPr>
        </p:nvSpPr>
        <p:spPr/>
        <p:txBody>
          <a:bodyPr/>
          <a:lstStyle/>
          <a:p>
            <a:endParaRPr lang="en-US" dirty="0"/>
          </a:p>
        </p:txBody>
      </p:sp>
      <p:pic>
        <p:nvPicPr>
          <p:cNvPr id="6150" name="Picture 6">
            <a:extLst>
              <a:ext uri="{FF2B5EF4-FFF2-40B4-BE49-F238E27FC236}">
                <a16:creationId xmlns:a16="http://schemas.microsoft.com/office/drawing/2014/main" id="{B401A481-825C-45E5-84EF-5A976C5451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00555" y="149757"/>
            <a:ext cx="6990890" cy="5996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24C7C6-487C-4546-9335-529669F50580}"/>
              </a:ext>
            </a:extLst>
          </p:cNvPr>
          <p:cNvPicPr>
            <a:picLocks noChangeAspect="1"/>
          </p:cNvPicPr>
          <p:nvPr/>
        </p:nvPicPr>
        <p:blipFill>
          <a:blip r:embed="rId4"/>
          <a:stretch>
            <a:fillRect/>
          </a:stretch>
        </p:blipFill>
        <p:spPr>
          <a:xfrm>
            <a:off x="11811048" y="-5436"/>
            <a:ext cx="380952" cy="380952"/>
          </a:xfrm>
          <a:prstGeom prst="rect">
            <a:avLst/>
          </a:prstGeom>
        </p:spPr>
      </p:pic>
    </p:spTree>
    <p:extLst>
      <p:ext uri="{BB962C8B-B14F-4D97-AF65-F5344CB8AC3E}">
        <p14:creationId xmlns:p14="http://schemas.microsoft.com/office/powerpoint/2010/main" val="172627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91A-8C22-4300-B3DC-F82759F5CD1C}"/>
              </a:ext>
            </a:extLst>
          </p:cNvPr>
          <p:cNvSpPr>
            <a:spLocks noGrp="1"/>
          </p:cNvSpPr>
          <p:nvPr>
            <p:ph type="title"/>
          </p:nvPr>
        </p:nvSpPr>
        <p:spPr/>
        <p:txBody>
          <a:bodyPr/>
          <a:lstStyle/>
          <a:p>
            <a:r>
              <a:rPr lang="en-US" dirty="0"/>
              <a:t>Metadata Search</a:t>
            </a:r>
          </a:p>
        </p:txBody>
      </p:sp>
      <p:sp>
        <p:nvSpPr>
          <p:cNvPr id="3" name="Content Placeholder 2">
            <a:extLst>
              <a:ext uri="{FF2B5EF4-FFF2-40B4-BE49-F238E27FC236}">
                <a16:creationId xmlns:a16="http://schemas.microsoft.com/office/drawing/2014/main" id="{2D4AE109-4BFC-46F1-873E-6A88B44AAC32}"/>
              </a:ext>
            </a:extLst>
          </p:cNvPr>
          <p:cNvSpPr>
            <a:spLocks noGrp="1"/>
          </p:cNvSpPr>
          <p:nvPr>
            <p:ph sz="half" idx="1"/>
          </p:nvPr>
        </p:nvSpPr>
        <p:spPr/>
        <p:txBody>
          <a:bodyPr/>
          <a:lstStyle/>
          <a:p>
            <a:r>
              <a:rPr lang="en-US" dirty="0"/>
              <a:t>Search on any option, value, metadata, whatever, on an element</a:t>
            </a:r>
          </a:p>
          <a:p>
            <a:r>
              <a:rPr lang="en-US" dirty="0" err="1"/>
              <a:t>type:"form</a:t>
            </a:r>
            <a:r>
              <a:rPr lang="en-US" dirty="0"/>
              <a:t>" </a:t>
            </a:r>
            <a:r>
              <a:rPr lang="en-US" dirty="0" err="1"/>
              <a:t>ccount</a:t>
            </a:r>
            <a:endParaRPr lang="en-US" dirty="0"/>
          </a:p>
          <a:p>
            <a:r>
              <a:rPr lang="en-US" dirty="0" err="1"/>
              <a:t>type:"class</a:t>
            </a:r>
            <a:r>
              <a:rPr lang="en-US" dirty="0"/>
              <a:t>"  </a:t>
            </a:r>
            <a:r>
              <a:rPr lang="en-US" dirty="0" err="1"/>
              <a:t>extensionpoint</a:t>
            </a:r>
            <a:r>
              <a:rPr lang="en-US" dirty="0"/>
              <a:t>:"</a:t>
            </a:r>
            <a:r>
              <a:rPr lang="en-US" dirty="0" err="1"/>
              <a:t>eventhandlers,eventdelegates</a:t>
            </a:r>
            <a:r>
              <a:rPr lang="en-US" dirty="0"/>
              <a:t>"</a:t>
            </a:r>
          </a:p>
        </p:txBody>
      </p:sp>
      <p:pic>
        <p:nvPicPr>
          <p:cNvPr id="8" name="Content Placeholder 7">
            <a:extLst>
              <a:ext uri="{FF2B5EF4-FFF2-40B4-BE49-F238E27FC236}">
                <a16:creationId xmlns:a16="http://schemas.microsoft.com/office/drawing/2014/main" id="{C53A7D00-709B-4D46-AB42-0EA250C0E98A}"/>
              </a:ext>
            </a:extLst>
          </p:cNvPr>
          <p:cNvPicPr>
            <a:picLocks noGrp="1" noChangeAspect="1"/>
          </p:cNvPicPr>
          <p:nvPr>
            <p:ph sz="half" idx="2"/>
          </p:nvPr>
        </p:nvPicPr>
        <p:blipFill>
          <a:blip r:embed="rId2"/>
          <a:stretch>
            <a:fillRect/>
          </a:stretch>
        </p:blipFill>
        <p:spPr>
          <a:xfrm>
            <a:off x="7063000" y="3044151"/>
            <a:ext cx="3400000" cy="1914286"/>
          </a:xfrm>
        </p:spPr>
      </p:pic>
      <p:sp>
        <p:nvSpPr>
          <p:cNvPr id="5" name="Footer Placeholder 5">
            <a:extLst>
              <a:ext uri="{FF2B5EF4-FFF2-40B4-BE49-F238E27FC236}">
                <a16:creationId xmlns:a16="http://schemas.microsoft.com/office/drawing/2014/main" id="{55B1AEA6-3384-4C0A-8FD7-4969FFE47F4E}"/>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3093CD5-C43A-4629-978C-99F3BAEEFF2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61</a:t>
            </a:fld>
            <a:endParaRPr lang="en-US"/>
          </a:p>
        </p:txBody>
      </p:sp>
      <p:pic>
        <p:nvPicPr>
          <p:cNvPr id="7" name="Picture 6">
            <a:extLst>
              <a:ext uri="{FF2B5EF4-FFF2-40B4-BE49-F238E27FC236}">
                <a16:creationId xmlns:a16="http://schemas.microsoft.com/office/drawing/2014/main" id="{2163D7B5-A0B6-414D-AD62-CEE1BE1AF70C}"/>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960469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591A-8C22-4300-B3DC-F82759F5CD1C}"/>
              </a:ext>
            </a:extLst>
          </p:cNvPr>
          <p:cNvSpPr>
            <a:spLocks noGrp="1"/>
          </p:cNvSpPr>
          <p:nvPr>
            <p:ph type="title"/>
          </p:nvPr>
        </p:nvSpPr>
        <p:spPr/>
        <p:txBody>
          <a:bodyPr/>
          <a:lstStyle/>
          <a:p>
            <a:r>
              <a:rPr lang="en-US" dirty="0"/>
              <a:t>Metadata Search</a:t>
            </a:r>
          </a:p>
        </p:txBody>
      </p:sp>
      <p:sp>
        <p:nvSpPr>
          <p:cNvPr id="3" name="Content Placeholder 2">
            <a:extLst>
              <a:ext uri="{FF2B5EF4-FFF2-40B4-BE49-F238E27FC236}">
                <a16:creationId xmlns:a16="http://schemas.microsoft.com/office/drawing/2014/main" id="{2D4AE109-4BFC-46F1-873E-6A88B44AAC32}"/>
              </a:ext>
            </a:extLst>
          </p:cNvPr>
          <p:cNvSpPr>
            <a:spLocks noGrp="1"/>
          </p:cNvSpPr>
          <p:nvPr>
            <p:ph sz="half" idx="1"/>
          </p:nvPr>
        </p:nvSpPr>
        <p:spPr>
          <a:xfrm>
            <a:off x="838200" y="1825625"/>
            <a:ext cx="10515600" cy="4351338"/>
          </a:xfrm>
        </p:spPr>
        <p:txBody>
          <a:bodyPr/>
          <a:lstStyle/>
          <a:p>
            <a:r>
              <a:rPr lang="en-US" dirty="0"/>
              <a:t>type:"</a:t>
            </a:r>
            <a:r>
              <a:rPr lang="en-US" dirty="0" err="1"/>
              <a:t>dataentityview</a:t>
            </a:r>
            <a:r>
              <a:rPr lang="en-US" dirty="0"/>
              <a:t>"  property:"</a:t>
            </a:r>
            <a:r>
              <a:rPr lang="en-US" dirty="0" err="1"/>
              <a:t>PublicCollectionName</a:t>
            </a:r>
            <a:r>
              <a:rPr lang="en-US" dirty="0"/>
              <a:t>=</a:t>
            </a:r>
            <a:r>
              <a:rPr lang="en-US" dirty="0" err="1"/>
              <a:t>CustomerStatisticsGroups</a:t>
            </a:r>
            <a:r>
              <a:rPr lang="en-US" dirty="0"/>
              <a:t>"</a:t>
            </a:r>
          </a:p>
          <a:p>
            <a:r>
              <a:rPr lang="en-US" dirty="0"/>
              <a:t>type:"</a:t>
            </a:r>
            <a:r>
              <a:rPr lang="en-US" dirty="0" err="1"/>
              <a:t>dataentityview</a:t>
            </a:r>
            <a:r>
              <a:rPr lang="en-US" dirty="0"/>
              <a:t>"  property:"</a:t>
            </a:r>
            <a:r>
              <a:rPr lang="en-US" dirty="0" err="1"/>
              <a:t>PublicEntityName</a:t>
            </a:r>
            <a:r>
              <a:rPr lang="en-US" dirty="0"/>
              <a:t>=</a:t>
            </a:r>
            <a:r>
              <a:rPr lang="en-US" dirty="0" err="1"/>
              <a:t>CustomerStatisticsGroup</a:t>
            </a:r>
            <a:r>
              <a:rPr lang="en-US" dirty="0"/>
              <a:t>"</a:t>
            </a:r>
          </a:p>
        </p:txBody>
      </p:sp>
      <p:sp>
        <p:nvSpPr>
          <p:cNvPr id="5" name="Footer Placeholder 5">
            <a:extLst>
              <a:ext uri="{FF2B5EF4-FFF2-40B4-BE49-F238E27FC236}">
                <a16:creationId xmlns:a16="http://schemas.microsoft.com/office/drawing/2014/main" id="{55B1AEA6-3384-4C0A-8FD7-4969FFE47F4E}"/>
              </a:ext>
            </a:extLst>
          </p:cNvPr>
          <p:cNvSpPr>
            <a:spLocks noGrp="1"/>
          </p:cNvSpPr>
          <p:nvPr>
            <p:ph type="ftr" sz="quarter" idx="11"/>
          </p:nvPr>
        </p:nvSpPr>
        <p:spPr>
          <a:xfrm>
            <a:off x="4038600" y="6356350"/>
            <a:ext cx="4114800" cy="365125"/>
          </a:xfrm>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C3093CD5-C43A-4629-978C-99F3BAEEFF20}"/>
              </a:ext>
            </a:extLst>
          </p:cNvPr>
          <p:cNvSpPr>
            <a:spLocks noGrp="1"/>
          </p:cNvSpPr>
          <p:nvPr>
            <p:ph type="sldNum" sz="quarter" idx="12"/>
          </p:nvPr>
        </p:nvSpPr>
        <p:spPr>
          <a:xfrm>
            <a:off x="8610600" y="6356350"/>
            <a:ext cx="2743200" cy="365125"/>
          </a:xfrm>
          <a:prstGeom prst="rect">
            <a:avLst/>
          </a:prstGeom>
        </p:spPr>
        <p:txBody>
          <a:bodyPr/>
          <a:lstStyle/>
          <a:p>
            <a:fld id="{590403FA-560B-4B1E-8707-5C73BEE2BB8C}" type="slidenum">
              <a:rPr lang="en-US" smtClean="0"/>
              <a:t>62</a:t>
            </a:fld>
            <a:endParaRPr lang="en-US"/>
          </a:p>
        </p:txBody>
      </p:sp>
      <p:pic>
        <p:nvPicPr>
          <p:cNvPr id="7" name="Picture 6">
            <a:extLst>
              <a:ext uri="{FF2B5EF4-FFF2-40B4-BE49-F238E27FC236}">
                <a16:creationId xmlns:a16="http://schemas.microsoft.com/office/drawing/2014/main" id="{2163D7B5-A0B6-414D-AD62-CEE1BE1AF70C}"/>
              </a:ext>
            </a:extLst>
          </p:cNvPr>
          <p:cNvPicPr>
            <a:picLocks noChangeAspect="1"/>
          </p:cNvPicPr>
          <p:nvPr/>
        </p:nvPicPr>
        <p:blipFill>
          <a:blip r:embed="rId2"/>
          <a:stretch>
            <a:fillRect/>
          </a:stretch>
        </p:blipFill>
        <p:spPr>
          <a:xfrm>
            <a:off x="11811048" y="-10391"/>
            <a:ext cx="380952" cy="380952"/>
          </a:xfrm>
          <a:prstGeom prst="rect">
            <a:avLst/>
          </a:prstGeom>
        </p:spPr>
      </p:pic>
      <p:sp>
        <p:nvSpPr>
          <p:cNvPr id="9" name="Content Placeholder 8">
            <a:extLst>
              <a:ext uri="{FF2B5EF4-FFF2-40B4-BE49-F238E27FC236}">
                <a16:creationId xmlns:a16="http://schemas.microsoft.com/office/drawing/2014/main" id="{30D43EAD-493C-4AB9-939F-09953A3E01A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41016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C6CC-B68B-48E2-A275-BEDB018072BB}"/>
              </a:ext>
            </a:extLst>
          </p:cNvPr>
          <p:cNvSpPr>
            <a:spLocks noGrp="1"/>
          </p:cNvSpPr>
          <p:nvPr>
            <p:ph type="title"/>
          </p:nvPr>
        </p:nvSpPr>
        <p:spPr/>
        <p:txBody>
          <a:bodyPr/>
          <a:lstStyle/>
          <a:p>
            <a:r>
              <a:rPr lang="en-US" dirty="0"/>
              <a:t>TRUDUtilsD365</a:t>
            </a:r>
          </a:p>
        </p:txBody>
      </p:sp>
      <p:sp>
        <p:nvSpPr>
          <p:cNvPr id="3" name="Content Placeholder 2">
            <a:extLst>
              <a:ext uri="{FF2B5EF4-FFF2-40B4-BE49-F238E27FC236}">
                <a16:creationId xmlns:a16="http://schemas.microsoft.com/office/drawing/2014/main" id="{0C63DF09-5828-48AA-A139-4A851E57F811}"/>
              </a:ext>
            </a:extLst>
          </p:cNvPr>
          <p:cNvSpPr>
            <a:spLocks noGrp="1"/>
          </p:cNvSpPr>
          <p:nvPr>
            <p:ph sz="half" idx="1"/>
          </p:nvPr>
        </p:nvSpPr>
        <p:spPr/>
        <p:txBody>
          <a:bodyPr/>
          <a:lstStyle/>
          <a:p>
            <a:r>
              <a:rPr lang="en-US" dirty="0"/>
              <a:t>Open Source</a:t>
            </a:r>
          </a:p>
          <a:p>
            <a:r>
              <a:rPr lang="en-US" dirty="0">
                <a:hlinkClick r:id="rId2"/>
              </a:rPr>
              <a:t>https://github.com/TrudAX/TRUDUtilsD365</a:t>
            </a:r>
            <a:endParaRPr lang="en-US" dirty="0"/>
          </a:p>
          <a:p>
            <a:r>
              <a:rPr lang="en-US" dirty="0"/>
              <a:t>Prototyping Tools that help with productivity</a:t>
            </a:r>
          </a:p>
          <a:p>
            <a:r>
              <a:rPr lang="en-US" dirty="0"/>
              <a:t>Configurable</a:t>
            </a:r>
          </a:p>
          <a:p>
            <a:r>
              <a:rPr lang="en-US" dirty="0"/>
              <a:t>Similar idea from AX 2009/2012 with configurable </a:t>
            </a:r>
            <a:r>
              <a:rPr lang="en-US" dirty="0" err="1"/>
              <a:t>MorphX</a:t>
            </a:r>
            <a:r>
              <a:rPr lang="en-US" dirty="0"/>
              <a:t> tools</a:t>
            </a:r>
          </a:p>
        </p:txBody>
      </p:sp>
      <p:pic>
        <p:nvPicPr>
          <p:cNvPr id="5" name="Picture 4">
            <a:extLst>
              <a:ext uri="{FF2B5EF4-FFF2-40B4-BE49-F238E27FC236}">
                <a16:creationId xmlns:a16="http://schemas.microsoft.com/office/drawing/2014/main" id="{A60A5EA1-76D0-4B43-9946-EF8F3D216359}"/>
              </a:ext>
            </a:extLst>
          </p:cNvPr>
          <p:cNvPicPr>
            <a:picLocks noChangeAspect="1"/>
          </p:cNvPicPr>
          <p:nvPr/>
        </p:nvPicPr>
        <p:blipFill>
          <a:blip r:embed="rId3"/>
          <a:stretch>
            <a:fillRect/>
          </a:stretch>
        </p:blipFill>
        <p:spPr>
          <a:xfrm>
            <a:off x="11811048" y="-10391"/>
            <a:ext cx="380952" cy="380952"/>
          </a:xfrm>
          <a:prstGeom prst="rect">
            <a:avLst/>
          </a:prstGeom>
        </p:spPr>
      </p:pic>
      <p:pic>
        <p:nvPicPr>
          <p:cNvPr id="3074" name="Picture 2">
            <a:extLst>
              <a:ext uri="{FF2B5EF4-FFF2-40B4-BE49-F238E27FC236}">
                <a16:creationId xmlns:a16="http://schemas.microsoft.com/office/drawing/2014/main" id="{EF7C8665-917C-447F-BA05-C1157139AD2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110619" y="3072722"/>
            <a:ext cx="3304762" cy="18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891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1CF9B-F934-4012-B843-2093CBDCB5DB}"/>
              </a:ext>
            </a:extLst>
          </p:cNvPr>
          <p:cNvSpPr>
            <a:spLocks noGrp="1"/>
          </p:cNvSpPr>
          <p:nvPr>
            <p:ph type="title"/>
          </p:nvPr>
        </p:nvSpPr>
        <p:spPr/>
        <p:txBody>
          <a:bodyPr/>
          <a:lstStyle/>
          <a:p>
            <a:endParaRPr lang="en-US" dirty="0"/>
          </a:p>
        </p:txBody>
      </p:sp>
      <p:pic>
        <p:nvPicPr>
          <p:cNvPr id="9" name="Picture 8">
            <a:extLst>
              <a:ext uri="{FF2B5EF4-FFF2-40B4-BE49-F238E27FC236}">
                <a16:creationId xmlns:a16="http://schemas.microsoft.com/office/drawing/2014/main" id="{DDE7DC8C-116C-4CBB-8C87-F24110835530}"/>
              </a:ext>
            </a:extLst>
          </p:cNvPr>
          <p:cNvPicPr>
            <a:picLocks noChangeAspect="1"/>
          </p:cNvPicPr>
          <p:nvPr/>
        </p:nvPicPr>
        <p:blipFill>
          <a:blip r:embed="rId2"/>
          <a:stretch>
            <a:fillRect/>
          </a:stretch>
        </p:blipFill>
        <p:spPr>
          <a:xfrm>
            <a:off x="2938857" y="1100428"/>
            <a:ext cx="6314286" cy="4657143"/>
          </a:xfrm>
          <a:prstGeom prst="rect">
            <a:avLst/>
          </a:prstGeom>
        </p:spPr>
      </p:pic>
      <p:sp>
        <p:nvSpPr>
          <p:cNvPr id="10" name="Rectangle 9">
            <a:extLst>
              <a:ext uri="{FF2B5EF4-FFF2-40B4-BE49-F238E27FC236}">
                <a16:creationId xmlns:a16="http://schemas.microsoft.com/office/drawing/2014/main" id="{0E759896-0E91-4304-9C02-F1DE838EE40A}"/>
              </a:ext>
            </a:extLst>
          </p:cNvPr>
          <p:cNvSpPr/>
          <p:nvPr/>
        </p:nvSpPr>
        <p:spPr>
          <a:xfrm>
            <a:off x="6442364" y="4831773"/>
            <a:ext cx="2576945" cy="831272"/>
          </a:xfrm>
          <a:prstGeom prst="rect">
            <a:avLst/>
          </a:prstGeom>
          <a:solidFill>
            <a:schemeClr val="accent1">
              <a:alpha val="4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C96EDF-E6DF-481A-9BD5-037536E3783C}"/>
              </a:ext>
            </a:extLst>
          </p:cNvPr>
          <p:cNvPicPr>
            <a:picLocks noChangeAspect="1"/>
          </p:cNvPicPr>
          <p:nvPr/>
        </p:nvPicPr>
        <p:blipFill>
          <a:blip r:embed="rId3"/>
          <a:stretch>
            <a:fillRect/>
          </a:stretch>
        </p:blipFill>
        <p:spPr>
          <a:xfrm>
            <a:off x="11811048" y="-10391"/>
            <a:ext cx="380952" cy="380952"/>
          </a:xfrm>
          <a:prstGeom prst="rect">
            <a:avLst/>
          </a:prstGeom>
        </p:spPr>
      </p:pic>
    </p:spTree>
    <p:extLst>
      <p:ext uri="{BB962C8B-B14F-4D97-AF65-F5344CB8AC3E}">
        <p14:creationId xmlns:p14="http://schemas.microsoft.com/office/powerpoint/2010/main" val="276989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20D2-C86E-4690-93A6-AF788AEE79A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E0ACC44-6DCF-4DB9-B88A-A67786C2B32E}"/>
              </a:ext>
            </a:extLst>
          </p:cNvPr>
          <p:cNvPicPr>
            <a:picLocks noChangeAspect="1"/>
          </p:cNvPicPr>
          <p:nvPr/>
        </p:nvPicPr>
        <p:blipFill>
          <a:blip r:embed="rId3"/>
          <a:stretch>
            <a:fillRect/>
          </a:stretch>
        </p:blipFill>
        <p:spPr>
          <a:xfrm>
            <a:off x="202622" y="1138955"/>
            <a:ext cx="11786755" cy="4580090"/>
          </a:xfrm>
          <a:prstGeom prst="rect">
            <a:avLst/>
          </a:prstGeom>
        </p:spPr>
      </p:pic>
      <p:pic>
        <p:nvPicPr>
          <p:cNvPr id="7" name="Picture 6">
            <a:extLst>
              <a:ext uri="{FF2B5EF4-FFF2-40B4-BE49-F238E27FC236}">
                <a16:creationId xmlns:a16="http://schemas.microsoft.com/office/drawing/2014/main" id="{3F5C62B6-3EA9-4BE1-A06F-1091EDE54BBA}"/>
              </a:ext>
            </a:extLst>
          </p:cNvPr>
          <p:cNvPicPr>
            <a:picLocks noChangeAspect="1"/>
          </p:cNvPicPr>
          <p:nvPr/>
        </p:nvPicPr>
        <p:blipFill>
          <a:blip r:embed="rId4"/>
          <a:stretch>
            <a:fillRect/>
          </a:stretch>
        </p:blipFill>
        <p:spPr>
          <a:xfrm>
            <a:off x="11811048" y="-10391"/>
            <a:ext cx="380952" cy="380952"/>
          </a:xfrm>
          <a:prstGeom prst="rect">
            <a:avLst/>
          </a:prstGeom>
        </p:spPr>
      </p:pic>
    </p:spTree>
    <p:extLst>
      <p:ext uri="{BB962C8B-B14F-4D97-AF65-F5344CB8AC3E}">
        <p14:creationId xmlns:p14="http://schemas.microsoft.com/office/powerpoint/2010/main" val="25056113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6189-A865-40B9-8B33-2598FDC89C7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025B9E6-B845-42BC-9219-5842A2AC057A}"/>
              </a:ext>
            </a:extLst>
          </p:cNvPr>
          <p:cNvPicPr>
            <a:picLocks noChangeAspect="1"/>
          </p:cNvPicPr>
          <p:nvPr/>
        </p:nvPicPr>
        <p:blipFill>
          <a:blip r:embed="rId3"/>
          <a:stretch>
            <a:fillRect/>
          </a:stretch>
        </p:blipFill>
        <p:spPr>
          <a:xfrm>
            <a:off x="3496000" y="1238524"/>
            <a:ext cx="5200000" cy="4380952"/>
          </a:xfrm>
          <a:prstGeom prst="rect">
            <a:avLst/>
          </a:prstGeom>
        </p:spPr>
      </p:pic>
      <p:pic>
        <p:nvPicPr>
          <p:cNvPr id="7" name="Picture 6">
            <a:extLst>
              <a:ext uri="{FF2B5EF4-FFF2-40B4-BE49-F238E27FC236}">
                <a16:creationId xmlns:a16="http://schemas.microsoft.com/office/drawing/2014/main" id="{C0AADB6A-2B18-467D-9B54-83290654C6E1}"/>
              </a:ext>
            </a:extLst>
          </p:cNvPr>
          <p:cNvPicPr>
            <a:picLocks noChangeAspect="1"/>
          </p:cNvPicPr>
          <p:nvPr/>
        </p:nvPicPr>
        <p:blipFill>
          <a:blip r:embed="rId4"/>
          <a:stretch>
            <a:fillRect/>
          </a:stretch>
        </p:blipFill>
        <p:spPr>
          <a:xfrm>
            <a:off x="11811048" y="-10391"/>
            <a:ext cx="380952" cy="380952"/>
          </a:xfrm>
          <a:prstGeom prst="rect">
            <a:avLst/>
          </a:prstGeom>
        </p:spPr>
      </p:pic>
    </p:spTree>
    <p:extLst>
      <p:ext uri="{BB962C8B-B14F-4D97-AF65-F5344CB8AC3E}">
        <p14:creationId xmlns:p14="http://schemas.microsoft.com/office/powerpoint/2010/main" val="1227427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77BF-C840-4552-BBA7-A6C39C2B86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FBF34A5-E21C-4D91-941D-64A6DF55A7F6}"/>
              </a:ext>
            </a:extLst>
          </p:cNvPr>
          <p:cNvPicPr>
            <a:picLocks noChangeAspect="1"/>
          </p:cNvPicPr>
          <p:nvPr/>
        </p:nvPicPr>
        <p:blipFill>
          <a:blip r:embed="rId3"/>
          <a:stretch>
            <a:fillRect/>
          </a:stretch>
        </p:blipFill>
        <p:spPr>
          <a:xfrm>
            <a:off x="2129333" y="1295666"/>
            <a:ext cx="7933333" cy="4266667"/>
          </a:xfrm>
          <a:prstGeom prst="rect">
            <a:avLst/>
          </a:prstGeom>
        </p:spPr>
      </p:pic>
      <p:pic>
        <p:nvPicPr>
          <p:cNvPr id="5" name="Picture 4">
            <a:extLst>
              <a:ext uri="{FF2B5EF4-FFF2-40B4-BE49-F238E27FC236}">
                <a16:creationId xmlns:a16="http://schemas.microsoft.com/office/drawing/2014/main" id="{2ED3BD0A-EA7F-49D3-B253-5DBCBF961658}"/>
              </a:ext>
            </a:extLst>
          </p:cNvPr>
          <p:cNvPicPr>
            <a:picLocks noChangeAspect="1"/>
          </p:cNvPicPr>
          <p:nvPr/>
        </p:nvPicPr>
        <p:blipFill>
          <a:blip r:embed="rId4"/>
          <a:stretch>
            <a:fillRect/>
          </a:stretch>
        </p:blipFill>
        <p:spPr>
          <a:xfrm>
            <a:off x="11811048" y="-10391"/>
            <a:ext cx="380952" cy="380952"/>
          </a:xfrm>
          <a:prstGeom prst="rect">
            <a:avLst/>
          </a:prstGeom>
        </p:spPr>
      </p:pic>
    </p:spTree>
    <p:extLst>
      <p:ext uri="{BB962C8B-B14F-4D97-AF65-F5344CB8AC3E}">
        <p14:creationId xmlns:p14="http://schemas.microsoft.com/office/powerpoint/2010/main" val="658016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5899-B985-45CD-932E-177DDF8D139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9E0D1E9F-3B79-441C-8CDD-AAD1C8389E70}"/>
              </a:ext>
            </a:extLst>
          </p:cNvPr>
          <p:cNvPicPr>
            <a:picLocks noChangeAspect="1"/>
          </p:cNvPicPr>
          <p:nvPr/>
        </p:nvPicPr>
        <p:blipFill>
          <a:blip r:embed="rId3"/>
          <a:stretch>
            <a:fillRect/>
          </a:stretch>
        </p:blipFill>
        <p:spPr>
          <a:xfrm>
            <a:off x="2057097" y="1979525"/>
            <a:ext cx="8077805" cy="2898950"/>
          </a:xfrm>
          <a:prstGeom prst="rect">
            <a:avLst/>
          </a:prstGeom>
        </p:spPr>
      </p:pic>
      <p:pic>
        <p:nvPicPr>
          <p:cNvPr id="7" name="Picture 6">
            <a:extLst>
              <a:ext uri="{FF2B5EF4-FFF2-40B4-BE49-F238E27FC236}">
                <a16:creationId xmlns:a16="http://schemas.microsoft.com/office/drawing/2014/main" id="{48430C2F-B571-45EF-874C-27BA9A398AAA}"/>
              </a:ext>
            </a:extLst>
          </p:cNvPr>
          <p:cNvPicPr>
            <a:picLocks noChangeAspect="1"/>
          </p:cNvPicPr>
          <p:nvPr/>
        </p:nvPicPr>
        <p:blipFill>
          <a:blip r:embed="rId4"/>
          <a:stretch>
            <a:fillRect/>
          </a:stretch>
        </p:blipFill>
        <p:spPr>
          <a:xfrm>
            <a:off x="11811048" y="-10391"/>
            <a:ext cx="380952" cy="380952"/>
          </a:xfrm>
          <a:prstGeom prst="rect">
            <a:avLst/>
          </a:prstGeom>
        </p:spPr>
      </p:pic>
    </p:spTree>
    <p:extLst>
      <p:ext uri="{BB962C8B-B14F-4D97-AF65-F5344CB8AC3E}">
        <p14:creationId xmlns:p14="http://schemas.microsoft.com/office/powerpoint/2010/main" val="27960416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54551D2-431C-41CC-84E5-71303A3522B9}"/>
              </a:ext>
            </a:extLst>
          </p:cNvPr>
          <p:cNvSpPr>
            <a:spLocks noGrp="1"/>
          </p:cNvSpPr>
          <p:nvPr>
            <p:ph idx="1"/>
          </p:nvPr>
        </p:nvSpPr>
        <p:spPr/>
        <p:txBody>
          <a:bodyPr/>
          <a:lstStyle/>
          <a:p>
            <a:r>
              <a:rPr lang="en-US" dirty="0">
                <a:hlinkClick r:id="rId2"/>
              </a:rPr>
              <a:t>http://www.atomicax.com/article/d365fotools-and-vs2017-manhattan-project</a:t>
            </a:r>
            <a:endParaRPr lang="en-US" dirty="0"/>
          </a:p>
          <a:p>
            <a:r>
              <a:rPr lang="en-US" dirty="0">
                <a:hlinkClick r:id="rId3"/>
              </a:rPr>
              <a:t>https://docs.microsoft.com/en-us/dynamics365/fin-ops-core/dev-itpro/dev-ref/xpp-business-run-time-functions</a:t>
            </a:r>
            <a:endParaRPr lang="en-US" dirty="0"/>
          </a:p>
          <a:p>
            <a:r>
              <a:rPr lang="en-US" dirty="0">
                <a:hlinkClick r:id="rId4"/>
              </a:rPr>
              <a:t>https://docs.microsoft.com/en-us/dynamics365/fin-ops-core/dev-itpro/dev-ref/xpp-string-run-time-functions</a:t>
            </a:r>
            <a:endParaRPr lang="en-US" dirty="0"/>
          </a:p>
          <a:p>
            <a:r>
              <a:rPr lang="en-US" dirty="0">
                <a:hlinkClick r:id="rId5"/>
              </a:rPr>
              <a:t>https://jatomas.com/en/2020/05/02/dark-mode-visual-studio-x-code-editor/</a:t>
            </a:r>
            <a:endParaRPr lang="en-US" dirty="0"/>
          </a:p>
          <a:p>
            <a:endParaRPr lang="en-US" dirty="0"/>
          </a:p>
          <a:p>
            <a:endParaRPr lang="en-US" dirty="0"/>
          </a:p>
        </p:txBody>
      </p:sp>
      <p:sp>
        <p:nvSpPr>
          <p:cNvPr id="5" name="Footer Placeholder 5">
            <a:extLst>
              <a:ext uri="{FF2B5EF4-FFF2-40B4-BE49-F238E27FC236}">
                <a16:creationId xmlns:a16="http://schemas.microsoft.com/office/drawing/2014/main" id="{881F7C10-5739-4722-8DCD-A70A6769EB6E}"/>
              </a:ext>
            </a:extLst>
          </p:cNvPr>
          <p:cNvSpPr>
            <a:spLocks noGrp="1"/>
          </p:cNvSpPr>
          <p:nvPr>
            <p:ph type="ftr" sz="quarter" idx="11"/>
          </p:nvPr>
        </p:nvSpPr>
        <p:spPr>
          <a:prstGeom prst="rect">
            <a:avLst/>
          </a:prstGeom>
        </p:spPr>
        <p:txBody>
          <a:bodyPr/>
          <a:lstStyle/>
          <a:p>
            <a:r>
              <a:rPr lang="en-US" dirty="0"/>
              <a:t>© 2021 Dynamic Communities</a:t>
            </a:r>
          </a:p>
        </p:txBody>
      </p:sp>
      <p:sp>
        <p:nvSpPr>
          <p:cNvPr id="6" name="Slide Number Placeholder 6">
            <a:extLst>
              <a:ext uri="{FF2B5EF4-FFF2-40B4-BE49-F238E27FC236}">
                <a16:creationId xmlns:a16="http://schemas.microsoft.com/office/drawing/2014/main" id="{FA81EDD2-4547-4D9E-8709-2C212AB1A323}"/>
              </a:ext>
            </a:extLst>
          </p:cNvPr>
          <p:cNvSpPr>
            <a:spLocks noGrp="1"/>
          </p:cNvSpPr>
          <p:nvPr>
            <p:ph type="sldNum" sz="quarter" idx="12"/>
          </p:nvPr>
        </p:nvSpPr>
        <p:spPr>
          <a:prstGeom prst="rect">
            <a:avLst/>
          </a:prstGeom>
        </p:spPr>
        <p:txBody>
          <a:bodyPr/>
          <a:lstStyle/>
          <a:p>
            <a:fld id="{590403FA-560B-4B1E-8707-5C73BEE2BB8C}" type="slidenum">
              <a:rPr lang="en-US" smtClean="0"/>
              <a:t>69</a:t>
            </a:fld>
            <a:endParaRPr lang="en-US"/>
          </a:p>
        </p:txBody>
      </p:sp>
      <p:sp>
        <p:nvSpPr>
          <p:cNvPr id="7" name="Title 6">
            <a:extLst>
              <a:ext uri="{FF2B5EF4-FFF2-40B4-BE49-F238E27FC236}">
                <a16:creationId xmlns:a16="http://schemas.microsoft.com/office/drawing/2014/main" id="{C406AC49-1D15-451D-AB90-DA7C49B87B1A}"/>
              </a:ext>
            </a:extLst>
          </p:cNvPr>
          <p:cNvSpPr>
            <a:spLocks noGrp="1"/>
          </p:cNvSpPr>
          <p:nvPr>
            <p:ph type="title"/>
          </p:nvPr>
        </p:nvSpPr>
        <p:spPr/>
        <p:txBody>
          <a:bodyPr/>
          <a:lstStyle/>
          <a:p>
            <a:r>
              <a:rPr lang="en-US" dirty="0"/>
              <a:t>Resources</a:t>
            </a:r>
          </a:p>
        </p:txBody>
      </p:sp>
      <p:pic>
        <p:nvPicPr>
          <p:cNvPr id="9" name="Picture 8">
            <a:extLst>
              <a:ext uri="{FF2B5EF4-FFF2-40B4-BE49-F238E27FC236}">
                <a16:creationId xmlns:a16="http://schemas.microsoft.com/office/drawing/2014/main" id="{CB98D92E-B239-40D6-8F4F-ED83A336054D}"/>
              </a:ext>
            </a:extLst>
          </p:cNvPr>
          <p:cNvPicPr>
            <a:picLocks noChangeAspect="1"/>
          </p:cNvPicPr>
          <p:nvPr/>
        </p:nvPicPr>
        <p:blipFill>
          <a:blip r:embed="rId6"/>
          <a:stretch>
            <a:fillRect/>
          </a:stretch>
        </p:blipFill>
        <p:spPr>
          <a:xfrm>
            <a:off x="11811048" y="-10391"/>
            <a:ext cx="380952" cy="380952"/>
          </a:xfrm>
          <a:prstGeom prst="rect">
            <a:avLst/>
          </a:prstGeom>
        </p:spPr>
      </p:pic>
    </p:spTree>
    <p:extLst>
      <p:ext uri="{BB962C8B-B14F-4D97-AF65-F5344CB8AC3E}">
        <p14:creationId xmlns:p14="http://schemas.microsoft.com/office/powerpoint/2010/main" val="330911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6F88-84E6-4933-982E-BC550204271E}"/>
              </a:ext>
            </a:extLst>
          </p:cNvPr>
          <p:cNvSpPr>
            <a:spLocks noGrp="1"/>
          </p:cNvSpPr>
          <p:nvPr>
            <p:ph type="title"/>
          </p:nvPr>
        </p:nvSpPr>
        <p:spPr/>
        <p:txBody>
          <a:bodyPr/>
          <a:lstStyle/>
          <a:p>
            <a:r>
              <a:rPr lang="en-US" dirty="0"/>
              <a:t>Uncomment Code	</a:t>
            </a:r>
          </a:p>
        </p:txBody>
      </p:sp>
      <p:sp>
        <p:nvSpPr>
          <p:cNvPr id="3" name="Content Placeholder 2">
            <a:extLst>
              <a:ext uri="{FF2B5EF4-FFF2-40B4-BE49-F238E27FC236}">
                <a16:creationId xmlns:a16="http://schemas.microsoft.com/office/drawing/2014/main" id="{856D3B52-9ACB-470F-8C66-5E2990AC19FC}"/>
              </a:ext>
            </a:extLst>
          </p:cNvPr>
          <p:cNvSpPr>
            <a:spLocks noGrp="1"/>
          </p:cNvSpPr>
          <p:nvPr>
            <p:ph sz="half" idx="1"/>
          </p:nvPr>
        </p:nvSpPr>
        <p:spPr/>
        <p:txBody>
          <a:bodyPr/>
          <a:lstStyle/>
          <a:p>
            <a:r>
              <a:rPr lang="en-US" dirty="0"/>
              <a:t>CTRL K, CTRL U</a:t>
            </a:r>
          </a:p>
        </p:txBody>
      </p:sp>
      <p:pic>
        <p:nvPicPr>
          <p:cNvPr id="5" name="comment uncomment">
            <a:hlinkClick r:id="" action="ppaction://media"/>
            <a:extLst>
              <a:ext uri="{FF2B5EF4-FFF2-40B4-BE49-F238E27FC236}">
                <a16:creationId xmlns:a16="http://schemas.microsoft.com/office/drawing/2014/main" id="{9205CB93-6145-4E14-9F53-5E1E92FA9216}"/>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242062" y="1600494"/>
            <a:ext cx="7949938" cy="4471840"/>
          </a:xfrm>
        </p:spPr>
      </p:pic>
      <p:pic>
        <p:nvPicPr>
          <p:cNvPr id="6" name="Picture 5">
            <a:extLst>
              <a:ext uri="{FF2B5EF4-FFF2-40B4-BE49-F238E27FC236}">
                <a16:creationId xmlns:a16="http://schemas.microsoft.com/office/drawing/2014/main" id="{5BE13337-27C7-475F-A282-63DA350420BD}"/>
              </a:ext>
            </a:extLst>
          </p:cNvPr>
          <p:cNvPicPr>
            <a:picLocks noChangeAspect="1"/>
          </p:cNvPicPr>
          <p:nvPr/>
        </p:nvPicPr>
        <p:blipFill>
          <a:blip r:embed="rId5"/>
          <a:stretch>
            <a:fillRect/>
          </a:stretch>
        </p:blipFill>
        <p:spPr>
          <a:xfrm>
            <a:off x="11811048" y="-5436"/>
            <a:ext cx="380952" cy="380952"/>
          </a:xfrm>
          <a:prstGeom prst="rect">
            <a:avLst/>
          </a:prstGeom>
        </p:spPr>
      </p:pic>
    </p:spTree>
    <p:extLst>
      <p:ext uri="{BB962C8B-B14F-4D97-AF65-F5344CB8AC3E}">
        <p14:creationId xmlns:p14="http://schemas.microsoft.com/office/powerpoint/2010/main" val="15882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2B1E-B248-482C-8D42-A9E192187875}"/>
              </a:ext>
            </a:extLst>
          </p:cNvPr>
          <p:cNvSpPr>
            <a:spLocks noGrp="1"/>
          </p:cNvSpPr>
          <p:nvPr>
            <p:ph type="title"/>
          </p:nvPr>
        </p:nvSpPr>
        <p:spPr/>
        <p:txBody>
          <a:bodyPr/>
          <a:lstStyle/>
          <a:p>
            <a:r>
              <a:rPr lang="en-US" dirty="0"/>
              <a:t>Thanks!</a:t>
            </a:r>
          </a:p>
        </p:txBody>
      </p:sp>
      <p:sp>
        <p:nvSpPr>
          <p:cNvPr id="4" name="Content Placeholder 3">
            <a:extLst>
              <a:ext uri="{FF2B5EF4-FFF2-40B4-BE49-F238E27FC236}">
                <a16:creationId xmlns:a16="http://schemas.microsoft.com/office/drawing/2014/main" id="{E831C1F4-3AA8-4E12-82D1-6845340887AD}"/>
              </a:ext>
            </a:extLst>
          </p:cNvPr>
          <p:cNvSpPr>
            <a:spLocks noGrp="1"/>
          </p:cNvSpPr>
          <p:nvPr>
            <p:ph sz="half" idx="1"/>
          </p:nvPr>
        </p:nvSpPr>
        <p:spPr/>
        <p:txBody>
          <a:bodyPr/>
          <a:lstStyle/>
          <a:p>
            <a:r>
              <a:rPr lang="en-US" sz="2800" dirty="0">
                <a:solidFill>
                  <a:schemeClr val="tx1"/>
                </a:solidFill>
              </a:rPr>
              <a:t>Nathan Clouse</a:t>
            </a:r>
          </a:p>
          <a:p>
            <a:r>
              <a:rPr lang="en-US" sz="2800" dirty="0">
                <a:solidFill>
                  <a:schemeClr val="tx1"/>
                </a:solidFill>
              </a:rPr>
              <a:t>nclouse@envistacorp.com</a:t>
            </a:r>
          </a:p>
          <a:p>
            <a:r>
              <a:rPr lang="en-US" sz="2800" dirty="0"/>
              <a:t>www.atomicax.com</a:t>
            </a:r>
          </a:p>
          <a:p>
            <a:r>
              <a:rPr lang="en-US" sz="2800" dirty="0"/>
              <a:t>www.dynamics.fo</a:t>
            </a:r>
          </a:p>
          <a:p>
            <a:r>
              <a:rPr lang="en-US" sz="2800" dirty="0"/>
              <a:t>@NathanClouseAX</a:t>
            </a:r>
          </a:p>
          <a:p>
            <a:endParaRPr lang="en-US" dirty="0"/>
          </a:p>
        </p:txBody>
      </p:sp>
      <p:sp>
        <p:nvSpPr>
          <p:cNvPr id="5" name="Content Placeholder 4">
            <a:extLst>
              <a:ext uri="{FF2B5EF4-FFF2-40B4-BE49-F238E27FC236}">
                <a16:creationId xmlns:a16="http://schemas.microsoft.com/office/drawing/2014/main" id="{BAA2C33F-4570-4144-B7B4-838F8A315999}"/>
              </a:ext>
            </a:extLst>
          </p:cNvPr>
          <p:cNvSpPr>
            <a:spLocks noGrp="1"/>
          </p:cNvSpPr>
          <p:nvPr>
            <p:ph sz="half" idx="2"/>
          </p:nvPr>
        </p:nvSpPr>
        <p:spPr/>
        <p:txBody>
          <a:bodyPr/>
          <a:lstStyle/>
          <a:p>
            <a:r>
              <a:rPr lang="en-US" dirty="0"/>
              <a:t>Peter Ramer</a:t>
            </a:r>
          </a:p>
          <a:p>
            <a:r>
              <a:rPr lang="en-US" dirty="0"/>
              <a:t>(Details)</a:t>
            </a:r>
          </a:p>
        </p:txBody>
      </p:sp>
      <p:sp>
        <p:nvSpPr>
          <p:cNvPr id="3" name="Slide Number Placeholder 6">
            <a:extLst>
              <a:ext uri="{FF2B5EF4-FFF2-40B4-BE49-F238E27FC236}">
                <a16:creationId xmlns:a16="http://schemas.microsoft.com/office/drawing/2014/main" id="{92B25E92-B4A6-4F06-BE39-0B9DE959B34F}"/>
              </a:ext>
            </a:extLst>
          </p:cNvPr>
          <p:cNvSpPr>
            <a:spLocks noGrp="1"/>
          </p:cNvSpPr>
          <p:nvPr>
            <p:ph type="sldNum" sz="quarter" idx="12"/>
          </p:nvPr>
        </p:nvSpPr>
        <p:spPr>
          <a:prstGeom prst="rect">
            <a:avLst/>
          </a:prstGeom>
        </p:spPr>
        <p:txBody>
          <a:bodyPr/>
          <a:lstStyle/>
          <a:p>
            <a:fld id="{590403FA-560B-4B1E-8707-5C73BEE2BB8C}" type="slidenum">
              <a:rPr lang="en-US" smtClean="0"/>
              <a:t>70</a:t>
            </a:fld>
            <a:endParaRPr lang="en-US"/>
          </a:p>
        </p:txBody>
      </p:sp>
    </p:spTree>
    <p:extLst>
      <p:ext uri="{BB962C8B-B14F-4D97-AF65-F5344CB8AC3E}">
        <p14:creationId xmlns:p14="http://schemas.microsoft.com/office/powerpoint/2010/main" val="74821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57AC-8754-4F47-859B-826866446E67}"/>
              </a:ext>
            </a:extLst>
          </p:cNvPr>
          <p:cNvSpPr>
            <a:spLocks noGrp="1"/>
          </p:cNvSpPr>
          <p:nvPr>
            <p:ph type="title"/>
          </p:nvPr>
        </p:nvSpPr>
        <p:spPr/>
        <p:txBody>
          <a:bodyPr/>
          <a:lstStyle/>
          <a:p>
            <a:r>
              <a:rPr lang="en-US" dirty="0"/>
              <a:t>Format Code </a:t>
            </a:r>
          </a:p>
        </p:txBody>
      </p:sp>
      <p:sp>
        <p:nvSpPr>
          <p:cNvPr id="3" name="Content Placeholder 2">
            <a:extLst>
              <a:ext uri="{FF2B5EF4-FFF2-40B4-BE49-F238E27FC236}">
                <a16:creationId xmlns:a16="http://schemas.microsoft.com/office/drawing/2014/main" id="{2FD04E9D-0260-4EEE-8895-C2AED3657CB4}"/>
              </a:ext>
            </a:extLst>
          </p:cNvPr>
          <p:cNvSpPr>
            <a:spLocks noGrp="1"/>
          </p:cNvSpPr>
          <p:nvPr>
            <p:ph sz="half" idx="1"/>
          </p:nvPr>
        </p:nvSpPr>
        <p:spPr/>
        <p:txBody>
          <a:bodyPr/>
          <a:lstStyle/>
          <a:p>
            <a:r>
              <a:rPr lang="en-US" dirty="0"/>
              <a:t>CTRL K , D </a:t>
            </a:r>
          </a:p>
        </p:txBody>
      </p:sp>
      <p:pic>
        <p:nvPicPr>
          <p:cNvPr id="5" name="format code">
            <a:hlinkClick r:id="" action="ppaction://media"/>
            <a:extLst>
              <a:ext uri="{FF2B5EF4-FFF2-40B4-BE49-F238E27FC236}">
                <a16:creationId xmlns:a16="http://schemas.microsoft.com/office/drawing/2014/main" id="{2C3B3BBF-57FA-44F9-9C96-9983484C184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034672" y="1609920"/>
            <a:ext cx="8157328" cy="4588497"/>
          </a:xfrm>
        </p:spPr>
      </p:pic>
      <p:pic>
        <p:nvPicPr>
          <p:cNvPr id="6" name="Picture 5">
            <a:extLst>
              <a:ext uri="{FF2B5EF4-FFF2-40B4-BE49-F238E27FC236}">
                <a16:creationId xmlns:a16="http://schemas.microsoft.com/office/drawing/2014/main" id="{158F800F-652D-47F0-92A6-CC58E262F583}"/>
              </a:ext>
            </a:extLst>
          </p:cNvPr>
          <p:cNvPicPr>
            <a:picLocks noChangeAspect="1"/>
          </p:cNvPicPr>
          <p:nvPr/>
        </p:nvPicPr>
        <p:blipFill>
          <a:blip r:embed="rId5"/>
          <a:stretch>
            <a:fillRect/>
          </a:stretch>
        </p:blipFill>
        <p:spPr>
          <a:xfrm>
            <a:off x="11811048" y="-5436"/>
            <a:ext cx="380952" cy="380952"/>
          </a:xfrm>
          <a:prstGeom prst="rect">
            <a:avLst/>
          </a:prstGeom>
        </p:spPr>
      </p:pic>
    </p:spTree>
    <p:extLst>
      <p:ext uri="{BB962C8B-B14F-4D97-AF65-F5344CB8AC3E}">
        <p14:creationId xmlns:p14="http://schemas.microsoft.com/office/powerpoint/2010/main" val="312211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2263-7E53-4283-8CF1-D3FA40A94453}"/>
              </a:ext>
            </a:extLst>
          </p:cNvPr>
          <p:cNvSpPr>
            <a:spLocks noGrp="1"/>
          </p:cNvSpPr>
          <p:nvPr>
            <p:ph type="title"/>
          </p:nvPr>
        </p:nvSpPr>
        <p:spPr/>
        <p:txBody>
          <a:bodyPr/>
          <a:lstStyle/>
          <a:p>
            <a:r>
              <a:rPr lang="en-US" dirty="0"/>
              <a:t>Toggle Breakpoints</a:t>
            </a:r>
          </a:p>
        </p:txBody>
      </p:sp>
      <p:sp>
        <p:nvSpPr>
          <p:cNvPr id="3" name="Content Placeholder 2">
            <a:extLst>
              <a:ext uri="{FF2B5EF4-FFF2-40B4-BE49-F238E27FC236}">
                <a16:creationId xmlns:a16="http://schemas.microsoft.com/office/drawing/2014/main" id="{E70CAB17-89BA-404F-8653-F033E3795950}"/>
              </a:ext>
            </a:extLst>
          </p:cNvPr>
          <p:cNvSpPr>
            <a:spLocks noGrp="1"/>
          </p:cNvSpPr>
          <p:nvPr>
            <p:ph sz="half" idx="1"/>
          </p:nvPr>
        </p:nvSpPr>
        <p:spPr/>
        <p:txBody>
          <a:bodyPr/>
          <a:lstStyle/>
          <a:p>
            <a:r>
              <a:rPr lang="en-US" dirty="0"/>
              <a:t>F9</a:t>
            </a:r>
          </a:p>
        </p:txBody>
      </p:sp>
      <p:pic>
        <p:nvPicPr>
          <p:cNvPr id="5" name="breakpoints">
            <a:hlinkClick r:id="" action="ppaction://media"/>
            <a:extLst>
              <a:ext uri="{FF2B5EF4-FFF2-40B4-BE49-F238E27FC236}">
                <a16:creationId xmlns:a16="http://schemas.microsoft.com/office/drawing/2014/main" id="{12AA04BC-6C32-4ECA-87D4-D244BC15D5B3}"/>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3836709" y="1477945"/>
            <a:ext cx="8355291" cy="4699851"/>
          </a:xfrm>
        </p:spPr>
      </p:pic>
      <p:pic>
        <p:nvPicPr>
          <p:cNvPr id="6" name="Picture 5">
            <a:extLst>
              <a:ext uri="{FF2B5EF4-FFF2-40B4-BE49-F238E27FC236}">
                <a16:creationId xmlns:a16="http://schemas.microsoft.com/office/drawing/2014/main" id="{66C64C5B-1B2B-4917-9377-93165C49F594}"/>
              </a:ext>
            </a:extLst>
          </p:cNvPr>
          <p:cNvPicPr>
            <a:picLocks noChangeAspect="1"/>
          </p:cNvPicPr>
          <p:nvPr/>
        </p:nvPicPr>
        <p:blipFill>
          <a:blip r:embed="rId5"/>
          <a:stretch>
            <a:fillRect/>
          </a:stretch>
        </p:blipFill>
        <p:spPr>
          <a:xfrm>
            <a:off x="11811048" y="-5436"/>
            <a:ext cx="380952" cy="380952"/>
          </a:xfrm>
          <a:prstGeom prst="rect">
            <a:avLst/>
          </a:prstGeom>
        </p:spPr>
      </p:pic>
    </p:spTree>
    <p:extLst>
      <p:ext uri="{BB962C8B-B14F-4D97-AF65-F5344CB8AC3E}">
        <p14:creationId xmlns:p14="http://schemas.microsoft.com/office/powerpoint/2010/main" val="251875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Custom 2">
      <a:dk1>
        <a:srgbClr val="232832"/>
      </a:dk1>
      <a:lt1>
        <a:srgbClr val="FFFFFF"/>
      </a:lt1>
      <a:dk2>
        <a:srgbClr val="232832"/>
      </a:dk2>
      <a:lt2>
        <a:srgbClr val="FFFFFF"/>
      </a:lt2>
      <a:accent1>
        <a:srgbClr val="7FBE41"/>
      </a:accent1>
      <a:accent2>
        <a:srgbClr val="4141BE"/>
      </a:accent2>
      <a:accent3>
        <a:srgbClr val="8041BE"/>
      </a:accent3>
      <a:accent4>
        <a:srgbClr val="BE41BE"/>
      </a:accent4>
      <a:accent5>
        <a:srgbClr val="7FBE41"/>
      </a:accent5>
      <a:accent6>
        <a:srgbClr val="8041BE"/>
      </a:accent6>
      <a:hlink>
        <a:srgbClr val="7FBE41"/>
      </a:hlink>
      <a:folHlink>
        <a:srgbClr val="BE41BE"/>
      </a:folHlink>
    </a:clrScheme>
    <a:fontScheme name="Summit">
      <a:majorFont>
        <a:latin typeface="Poppins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4" ma:contentTypeDescription="Create a new document." ma:contentTypeScope="" ma:versionID="c13cf9f499e509de452691631a922a1f">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8a191fef40a281d132f5803dfdeb529b"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AF2D1E-311D-47B0-802B-46BAD980C1B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557DC19-9CD1-40E8-B644-86CBAA44F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f9c791-4e7e-42f3-b110-f2d048dfe1f4"/>
    <ds:schemaRef ds:uri="c32e8f56-b4af-4143-8a45-c6aec7ec70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B2C51C-8346-4578-82BA-CF345326E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658</TotalTime>
  <Words>2294</Words>
  <Application>Microsoft Office PowerPoint</Application>
  <PresentationFormat>Widescreen</PresentationFormat>
  <Paragraphs>374</Paragraphs>
  <Slides>70</Slides>
  <Notes>19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Consolas</vt:lpstr>
      <vt:lpstr>Open Sans</vt:lpstr>
      <vt:lpstr>Poppins</vt:lpstr>
      <vt:lpstr>Titillium Web</vt:lpstr>
      <vt:lpstr>Office Theme</vt:lpstr>
      <vt:lpstr>X++ Development Tips and Tricks plus D365FO.Tools!</vt:lpstr>
      <vt:lpstr>Synopsis</vt:lpstr>
      <vt:lpstr>Nathan Clouse</vt:lpstr>
      <vt:lpstr>Peter Ramer</vt:lpstr>
      <vt:lpstr>Contents</vt:lpstr>
      <vt:lpstr>Comment Code</vt:lpstr>
      <vt:lpstr>Uncomment Code </vt:lpstr>
      <vt:lpstr>Format Code </vt:lpstr>
      <vt:lpstr>Toggle Breakpoints</vt:lpstr>
      <vt:lpstr>Go To (Main Thing)</vt:lpstr>
      <vt:lpstr>Copy Event Handlers - Methods</vt:lpstr>
      <vt:lpstr>Copy Event Handler - Events</vt:lpstr>
      <vt:lpstr>Paste Special</vt:lpstr>
      <vt:lpstr>PowerPoint Presentation</vt:lpstr>
      <vt:lpstr>Paste Special</vt:lpstr>
      <vt:lpstr>If XML Option Missing… </vt:lpstr>
      <vt:lpstr>CrossCompany</vt:lpstr>
      <vt:lpstr>PowerPoint Presentation</vt:lpstr>
      <vt:lpstr>CrossCompany Queries</vt:lpstr>
      <vt:lpstr>PowerPoint Presentation</vt:lpstr>
      <vt:lpstr>RunAsPermission</vt:lpstr>
      <vt:lpstr>StrKeep</vt:lpstr>
      <vt:lpstr>StrRFix and StrLFix</vt:lpstr>
      <vt:lpstr>Use C#</vt:lpstr>
      <vt:lpstr>PowerPoint Presentation</vt:lpstr>
      <vt:lpstr>Other Stuff</vt:lpstr>
      <vt:lpstr>D365FO.Tools</vt:lpstr>
      <vt:lpstr>Stop An Environment</vt:lpstr>
      <vt:lpstr>Start An Environment</vt:lpstr>
      <vt:lpstr>Restart</vt:lpstr>
      <vt:lpstr>(Re)Set D365FO Admin</vt:lpstr>
      <vt:lpstr>Export Database from Sandbox</vt:lpstr>
      <vt:lpstr>Refresh Database (Prod To Sandbox)</vt:lpstr>
      <vt:lpstr>Sync Database for Module(s)</vt:lpstr>
      <vt:lpstr>Partial DB Sync</vt:lpstr>
      <vt:lpstr>DB Sync</vt:lpstr>
      <vt:lpstr>Install Supporting Software </vt:lpstr>
      <vt:lpstr>Getting Environment URL</vt:lpstr>
      <vt:lpstr>Searching for an AOT Object</vt:lpstr>
      <vt:lpstr>Maintenance Mode</vt:lpstr>
      <vt:lpstr>Import Database into Dev (T1)</vt:lpstr>
      <vt:lpstr>Export Database from Dev (T1)</vt:lpstr>
      <vt:lpstr>Quality Of Life</vt:lpstr>
      <vt:lpstr>Run VS as Admin</vt:lpstr>
      <vt:lpstr>Run SSMS as Admin</vt:lpstr>
      <vt:lpstr>Run D365FO.Tools in VS</vt:lpstr>
      <vt:lpstr>PowerPoint Presentation</vt:lpstr>
      <vt:lpstr>PowerPoint Presentation</vt:lpstr>
      <vt:lpstr>Plus Aliases</vt:lpstr>
      <vt:lpstr>PowerPoint Presentation</vt:lpstr>
      <vt:lpstr>PowerPoint Presentation</vt:lpstr>
      <vt:lpstr>Debugging Batch Jobs</vt:lpstr>
      <vt:lpstr>Loading Symbols</vt:lpstr>
      <vt:lpstr>PowerPoint Presentation</vt:lpstr>
      <vt:lpstr>PowerPoint Presentation</vt:lpstr>
      <vt:lpstr>Dark Mode Plus Custom Colors</vt:lpstr>
      <vt:lpstr>Dark Mode Plus Custom Colors</vt:lpstr>
      <vt:lpstr>Dark Mode Plus Custom Colors</vt:lpstr>
      <vt:lpstr>Dark Mode Plus Custom Colors</vt:lpstr>
      <vt:lpstr>PowerPoint Presentation</vt:lpstr>
      <vt:lpstr>Metadata Search</vt:lpstr>
      <vt:lpstr>Metadata Search</vt:lpstr>
      <vt:lpstr>TRUDUtilsD365</vt:lpstr>
      <vt:lpstr>PowerPoint Presentation</vt:lpstr>
      <vt:lpstr>PowerPoint Presentation</vt:lpstr>
      <vt:lpstr>PowerPoint Presentation</vt:lpstr>
      <vt:lpstr>PowerPoint Presentation</vt:lpstr>
      <vt:lpstr>PowerPoint Presentation</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Triniti Burton</dc:creator>
  <cp:lastModifiedBy>Nathan Clouse</cp:lastModifiedBy>
  <cp:revision>16</cp:revision>
  <dcterms:created xsi:type="dcterms:W3CDTF">2021-06-02T18:20:35Z</dcterms:created>
  <dcterms:modified xsi:type="dcterms:W3CDTF">2022-03-08T04:06:52Z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ies>
</file>